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23"/>
  </p:notesMasterIdLst>
  <p:sldIdLst>
    <p:sldId id="256" r:id="rId3"/>
    <p:sldId id="257" r:id="rId4"/>
    <p:sldId id="258" r:id="rId5"/>
    <p:sldId id="259" r:id="rId6"/>
    <p:sldId id="260" r:id="rId7"/>
    <p:sldId id="261" r:id="rId8"/>
    <p:sldId id="275"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37" userDrawn="1">
          <p15:clr>
            <a:srgbClr val="747775"/>
          </p15:clr>
        </p15:guide>
        <p15:guide id="2" pos="76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60"/>
  </p:normalViewPr>
  <p:slideViewPr>
    <p:cSldViewPr snapToGrid="0">
      <p:cViewPr varScale="1">
        <p:scale>
          <a:sx n="59" d="100"/>
          <a:sy n="59" d="100"/>
        </p:scale>
        <p:origin x="368" y="216"/>
      </p:cViewPr>
      <p:guideLst>
        <p:guide orient="horz" pos="2937"/>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43802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1"/>
        <p:cNvGrpSpPr/>
        <p:nvPr/>
      </p:nvGrpSpPr>
      <p:grpSpPr>
        <a:xfrm>
          <a:off x="0" y="0"/>
          <a:ext cx="0" cy="0"/>
          <a:chOff x="0" y="0"/>
          <a:chExt cx="0" cy="0"/>
        </a:xfrm>
      </p:grpSpPr>
      <p:sp>
        <p:nvSpPr>
          <p:cNvPr id="12" name="Shape 3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Shape 3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Shape 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Shape 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 name="Shape 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68"/>
        <p:cNvGrpSpPr/>
        <p:nvPr/>
      </p:nvGrpSpPr>
      <p:grpSpPr>
        <a:xfrm>
          <a:off x="0" y="0"/>
          <a:ext cx="0" cy="0"/>
          <a:chOff x="0" y="0"/>
          <a:chExt cx="0" cy="0"/>
        </a:xfrm>
      </p:grpSpPr>
      <p:sp>
        <p:nvSpPr>
          <p:cNvPr id="69" name="Shape 4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Shape 50"/>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Shape 5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Shape 5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Shape 5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4"/>
        <p:cNvGrpSpPr/>
        <p:nvPr/>
      </p:nvGrpSpPr>
      <p:grpSpPr>
        <a:xfrm>
          <a:off x="0" y="0"/>
          <a:ext cx="0" cy="0"/>
          <a:chOff x="0" y="0"/>
          <a:chExt cx="0" cy="0"/>
        </a:xfrm>
      </p:grpSpPr>
      <p:sp>
        <p:nvSpPr>
          <p:cNvPr id="75" name="Shape 1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Shape 16"/>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Shape 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Shape 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Shape 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1" hasCustomPrompt="1"/>
          </p:nvPr>
        </p:nvSpPr>
        <p:spPr>
          <a:xfrm>
            <a:off x="629230" y="2779287"/>
            <a:ext cx="10515600" cy="6096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indent="0" algn="l">
              <a:lnSpc>
                <a:spcPct val="125000"/>
              </a:lnSpc>
            </a:pPr>
            <a:r>
              <a:rPr lang="en-US" sz="3200" b="0" i="0" u="none" strike="noStrike">
                <a:solidFill>
                  <a:srgbClr val="1F2329"/>
                </a:solidFill>
                <a:latin typeface="Roboto"/>
                <a:ea typeface="Roboto"/>
                <a:cs typeface="Roboto"/>
                <a:sym typeface="Roboto"/>
              </a:rPr>
              <a:t>Content</a:t>
            </a:r>
          </a:p>
        </p:txBody>
      </p:sp>
      <p:sp>
        <p:nvSpPr>
          <p:cNvPr id="3" name="AutoShape 3"/>
          <p:cNvSpPr>
            <a:spLocks noGrp="1"/>
          </p:cNvSpPr>
          <p:nvPr>
            <p:ph type="body" sz="quarter" idx="2" hasCustomPrompt="1"/>
          </p:nvPr>
        </p:nvSpPr>
        <p:spPr>
          <a:xfrm>
            <a:off x="629230" y="585439"/>
            <a:ext cx="16281400" cy="1549400"/>
          </a:xfrm>
          <a:prstGeom prst="rect">
            <a:avLst/>
          </a:prstGeom>
          <a:noFill/>
          <a:ln w="25400">
            <a:noFill/>
            <a:prstDash val="solid"/>
          </a:ln>
          <a:effectLst/>
        </p:spPr>
        <p:txBody>
          <a:bodyPr wrap="square" lIns="0" tIns="0" rIns="0" bIns="0" anchor="ctr">
            <a:noAutofit/>
          </a:bodyPr>
          <a:lstStyle>
            <a:lvl1pPr algn="l">
              <a:lnSpc>
                <a:spcPct val="125000"/>
              </a:lnSpc>
              <a:defRPr sz="9000" b="1" i="0" u="none" strike="noStrike">
                <a:solidFill>
                  <a:srgbClr val="1F2329">
                    <a:alpha val="100000"/>
                  </a:srgbClr>
                </a:solidFill>
                <a:latin typeface="Roboto"/>
              </a:defRPr>
            </a:lvl1pPr>
          </a:lstStyle>
          <a:p>
            <a:pPr indent="0" algn="l">
              <a:lnSpc>
                <a:spcPct val="112500"/>
              </a:lnSpc>
            </a:pPr>
            <a:r>
              <a:rPr lang="en-US" sz="9000" b="1" i="0" u="none" strike="noStrike">
                <a:solidFill>
                  <a:srgbClr val="1F2329"/>
                </a:solidFill>
                <a:latin typeface="Roboto"/>
                <a:ea typeface="Roboto"/>
                <a:cs typeface="Roboto"/>
                <a:sym typeface="Roboto"/>
              </a:rPr>
              <a:t>Headline</a:t>
            </a:r>
          </a:p>
        </p:txBody>
      </p:sp>
      <p:cxnSp>
        <p:nvCxnSpPr>
          <p:cNvPr id="4" name="Connector 4"/>
          <p:cNvCxnSpPr/>
          <p:nvPr/>
        </p:nvCxnSpPr>
        <p:spPr>
          <a:xfrm>
            <a:off x="629579" y="2444363"/>
            <a:ext cx="16281051" cy="0"/>
          </a:xfrm>
          <a:prstGeom prst="line">
            <a:avLst/>
          </a:prstGeom>
          <a:solidFill>
            <a:srgbClr val="DEE0E3">
              <a:alpha val="100000"/>
            </a:srgbClr>
          </a:solidFill>
          <a:ln w="25400">
            <a:solidFill>
              <a:srgbClr val="2B2F36">
                <a:alpha val="100000"/>
              </a:srgbClr>
            </a:solidFill>
            <a:prstDash val="solid"/>
            <a:headEnd type="none" w="lg" len="lg"/>
            <a:tailEnd type="none" w="lg" len="lg"/>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3"/>
          </p:nvPr>
        </p:nvSpPr>
        <p:spPr>
          <a:xfrm>
            <a:off x="2311400" y="5651500"/>
            <a:ext cx="19761200" cy="3835400"/>
          </a:xfrm>
          <a:prstGeom prst="rect">
            <a:avLst/>
          </a:prstGeom>
          <a:noFill/>
          <a:ln w="25400">
            <a:noFill/>
            <a:prstDash val="solid"/>
          </a:ln>
          <a:effectLst/>
        </p:spPr>
        <p:txBody>
          <a:bodyPr wrap="square" lIns="0" tIns="0" rIns="0" bIns="0" anchor="ctr">
            <a:noAutofit/>
          </a:bodyPr>
          <a:lstStyle>
            <a:lvl1pPr algn="ctr">
              <a:lnSpc>
                <a:spcPct val="116666"/>
              </a:lnSpc>
              <a:defRPr sz="10800" b="1" i="0" u="none" strike="noStrike">
                <a:solidFill>
                  <a:srgbClr val="000000">
                    <a:alpha val="100000"/>
                  </a:srgbClr>
                </a:solidFill>
                <a:latin typeface="Roboto"/>
              </a:defRPr>
            </a:lvl1pP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4"/>
          </p:nvPr>
        </p:nvSpPr>
        <p:spPr>
          <a:xfrm>
            <a:off x="1270000" y="1574800"/>
            <a:ext cx="10513486" cy="4343400"/>
          </a:xfrm>
          <a:prstGeom prst="rect">
            <a:avLst/>
          </a:prstGeom>
          <a:noFill/>
          <a:ln w="25400">
            <a:noFill/>
            <a:prstDash val="solid"/>
          </a:ln>
          <a:effectLst/>
        </p:spPr>
        <p:txBody>
          <a:bodyPr wrap="square" lIns="0" tIns="0" rIns="0" bIns="0" anchor="ctr">
            <a:noAutofit/>
          </a:bodyPr>
          <a:lstStyle>
            <a:lvl1pPr algn="l">
              <a:lnSpc>
                <a:spcPct val="125000"/>
              </a:lnSpc>
              <a:defRPr sz="7600" b="1" i="0" u="none" strike="noStrike">
                <a:solidFill>
                  <a:srgbClr val="1F2329">
                    <a:alpha val="100000"/>
                  </a:srgbClr>
                </a:solidFill>
                <a:latin typeface="Roboto"/>
              </a:defRPr>
            </a:lvl1pPr>
          </a:lstStyle>
          <a:p>
            <a:pPr algn="l"/>
            <a:endParaRPr/>
          </a:p>
        </p:txBody>
      </p:sp>
      <p:sp>
        <p:nvSpPr>
          <p:cNvPr id="3" name="AutoShape 3"/>
          <p:cNvSpPr>
            <a:spLocks noGrp="1"/>
          </p:cNvSpPr>
          <p:nvPr>
            <p:ph type="body" sz="quarter" idx="5" hasCustomPrompt="1"/>
          </p:nvPr>
        </p:nvSpPr>
        <p:spPr>
          <a:xfrm>
            <a:off x="11783486" y="1690881"/>
            <a:ext cx="1792687" cy="1219200"/>
          </a:xfrm>
          <a:prstGeom prst="rect">
            <a:avLst/>
          </a:prstGeom>
          <a:noFill/>
          <a:ln w="127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indent="0" algn="l">
              <a:lnSpc>
                <a:spcPct val="125000"/>
              </a:lnSpc>
            </a:pPr>
            <a:r>
              <a:rPr lang="en-US" sz="6400" b="1" i="0" u="none" strike="noStrike">
                <a:solidFill>
                  <a:srgbClr val="1F2329"/>
                </a:solidFill>
                <a:latin typeface="Roboto"/>
                <a:ea typeface="Roboto"/>
                <a:cs typeface="Roboto"/>
                <a:sym typeface="Roboto"/>
              </a:rPr>
              <a:t>01</a:t>
            </a:r>
          </a:p>
        </p:txBody>
      </p:sp>
      <p:sp>
        <p:nvSpPr>
          <p:cNvPr id="4" name="AutoShape 4"/>
          <p:cNvSpPr>
            <a:spLocks noGrp="1"/>
          </p:cNvSpPr>
          <p:nvPr>
            <p:ph type="body" sz="quarter" idx="6" hasCustomPrompt="1"/>
          </p:nvPr>
        </p:nvSpPr>
        <p:spPr>
          <a:xfrm>
            <a:off x="11783486" y="4657851"/>
            <a:ext cx="1792687" cy="1219200"/>
          </a:xfrm>
          <a:prstGeom prst="rect">
            <a:avLst/>
          </a:prstGeom>
          <a:noFill/>
          <a:ln w="127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indent="0" algn="l">
              <a:lnSpc>
                <a:spcPct val="125000"/>
              </a:lnSpc>
            </a:pPr>
            <a:r>
              <a:rPr lang="en-US" sz="6400" b="1" i="0" u="none" strike="noStrike">
                <a:solidFill>
                  <a:srgbClr val="1F2329"/>
                </a:solidFill>
                <a:latin typeface="Roboto"/>
                <a:ea typeface="Roboto"/>
                <a:cs typeface="Roboto"/>
                <a:sym typeface="Roboto"/>
              </a:rPr>
              <a:t>02</a:t>
            </a:r>
          </a:p>
        </p:txBody>
      </p:sp>
      <p:sp>
        <p:nvSpPr>
          <p:cNvPr id="5" name="AutoShape 5"/>
          <p:cNvSpPr>
            <a:spLocks noGrp="1"/>
          </p:cNvSpPr>
          <p:nvPr>
            <p:ph type="body" sz="quarter" idx="7" hasCustomPrompt="1"/>
          </p:nvPr>
        </p:nvSpPr>
        <p:spPr>
          <a:xfrm>
            <a:off x="11783486" y="7528514"/>
            <a:ext cx="1792687" cy="1219200"/>
          </a:xfrm>
          <a:prstGeom prst="rect">
            <a:avLst/>
          </a:prstGeom>
          <a:noFill/>
          <a:ln w="127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indent="0" algn="l">
              <a:lnSpc>
                <a:spcPct val="125000"/>
              </a:lnSpc>
            </a:pPr>
            <a:r>
              <a:rPr lang="en-US" sz="6400" b="1" i="0" u="none" strike="noStrike">
                <a:solidFill>
                  <a:srgbClr val="1F2329"/>
                </a:solidFill>
                <a:latin typeface="Roboto"/>
                <a:ea typeface="Roboto"/>
                <a:cs typeface="Roboto"/>
                <a:sym typeface="Roboto"/>
              </a:rPr>
              <a:t>03</a:t>
            </a:r>
          </a:p>
        </p:txBody>
      </p:sp>
      <p:sp>
        <p:nvSpPr>
          <p:cNvPr id="6" name="AutoShape 6"/>
          <p:cNvSpPr>
            <a:spLocks noGrp="1"/>
          </p:cNvSpPr>
          <p:nvPr>
            <p:ph type="body" sz="quarter" idx="8" hasCustomPrompt="1"/>
          </p:nvPr>
        </p:nvSpPr>
        <p:spPr>
          <a:xfrm>
            <a:off x="11783486" y="10441812"/>
            <a:ext cx="1792687" cy="1219200"/>
          </a:xfrm>
          <a:prstGeom prst="rect">
            <a:avLst/>
          </a:prstGeom>
          <a:noFill/>
          <a:ln w="127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indent="0" algn="l">
              <a:lnSpc>
                <a:spcPct val="125000"/>
              </a:lnSpc>
            </a:pPr>
            <a:r>
              <a:rPr lang="en-US" sz="6400" b="1" i="0" u="none" strike="noStrike">
                <a:solidFill>
                  <a:srgbClr val="1F2329"/>
                </a:solidFill>
                <a:latin typeface="Roboto"/>
                <a:ea typeface="Roboto"/>
                <a:cs typeface="Roboto"/>
                <a:sym typeface="Roboto"/>
              </a:rPr>
              <a:t>04</a:t>
            </a:r>
          </a:p>
        </p:txBody>
      </p:sp>
      <p:sp>
        <p:nvSpPr>
          <p:cNvPr id="7" name="AutoShape 7"/>
          <p:cNvSpPr>
            <a:spLocks noGrp="1"/>
          </p:cNvSpPr>
          <p:nvPr>
            <p:ph type="body" sz="quarter" idx="9"/>
          </p:nvPr>
        </p:nvSpPr>
        <p:spPr>
          <a:xfrm>
            <a:off x="13576172" y="2480062"/>
            <a:ext cx="92964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8" name="AutoShape 8"/>
          <p:cNvSpPr>
            <a:spLocks noGrp="1"/>
          </p:cNvSpPr>
          <p:nvPr>
            <p:ph type="body" sz="quarter" idx="10"/>
          </p:nvPr>
        </p:nvSpPr>
        <p:spPr>
          <a:xfrm>
            <a:off x="13576172" y="5408932"/>
            <a:ext cx="92964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9" name="AutoShape 9"/>
          <p:cNvSpPr>
            <a:spLocks noGrp="1"/>
          </p:cNvSpPr>
          <p:nvPr>
            <p:ph type="body" sz="quarter" idx="11"/>
          </p:nvPr>
        </p:nvSpPr>
        <p:spPr>
          <a:xfrm>
            <a:off x="13576172" y="8279595"/>
            <a:ext cx="92964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10" name="AutoShape 10"/>
          <p:cNvSpPr>
            <a:spLocks noGrp="1"/>
          </p:cNvSpPr>
          <p:nvPr>
            <p:ph type="body" sz="quarter" idx="12"/>
          </p:nvPr>
        </p:nvSpPr>
        <p:spPr>
          <a:xfrm>
            <a:off x="13576172" y="11150258"/>
            <a:ext cx="92964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11" name="AutoShape 11"/>
          <p:cNvSpPr>
            <a:spLocks noGrp="1"/>
          </p:cNvSpPr>
          <p:nvPr>
            <p:ph type="body" sz="quarter" idx="13"/>
          </p:nvPr>
        </p:nvSpPr>
        <p:spPr>
          <a:xfrm>
            <a:off x="13576172" y="10300331"/>
            <a:ext cx="9296400" cy="609600"/>
          </a:xfrm>
          <a:prstGeom prst="rect">
            <a:avLst/>
          </a:prstGeom>
          <a:noFill/>
          <a:ln w="127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12" name="AutoShape 12"/>
          <p:cNvSpPr>
            <a:spLocks noGrp="1"/>
          </p:cNvSpPr>
          <p:nvPr>
            <p:ph type="body" sz="quarter" idx="14"/>
          </p:nvPr>
        </p:nvSpPr>
        <p:spPr>
          <a:xfrm>
            <a:off x="13576172" y="1592035"/>
            <a:ext cx="9296400" cy="609600"/>
          </a:xfrm>
          <a:prstGeom prst="rect">
            <a:avLst/>
          </a:prstGeom>
          <a:noFill/>
          <a:ln w="127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13" name="AutoShape 13"/>
          <p:cNvSpPr>
            <a:spLocks noGrp="1"/>
          </p:cNvSpPr>
          <p:nvPr>
            <p:ph type="body" sz="quarter" idx="15"/>
          </p:nvPr>
        </p:nvSpPr>
        <p:spPr>
          <a:xfrm>
            <a:off x="13576172" y="4559005"/>
            <a:ext cx="9296400" cy="609600"/>
          </a:xfrm>
          <a:prstGeom prst="rect">
            <a:avLst/>
          </a:prstGeom>
          <a:noFill/>
          <a:ln w="127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14" name="AutoShape 14"/>
          <p:cNvSpPr>
            <a:spLocks noGrp="1"/>
          </p:cNvSpPr>
          <p:nvPr>
            <p:ph type="body" sz="quarter" idx="16"/>
          </p:nvPr>
        </p:nvSpPr>
        <p:spPr>
          <a:xfrm>
            <a:off x="13576172" y="7429668"/>
            <a:ext cx="9296400" cy="609600"/>
          </a:xfrm>
          <a:prstGeom prst="rect">
            <a:avLst/>
          </a:prstGeom>
          <a:noFill/>
          <a:ln w="127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cxnSp>
        <p:nvCxnSpPr>
          <p:cNvPr id="2" name="Connector 2"/>
          <p:cNvCxnSpPr/>
          <p:nvPr/>
        </p:nvCxnSpPr>
        <p:spPr>
          <a:xfrm rot="5399999" flipV="1">
            <a:off x="11345758" y="10964750"/>
            <a:ext cx="1727200" cy="25400"/>
          </a:xfrm>
          <a:prstGeom prst="line">
            <a:avLst/>
          </a:prstGeom>
          <a:solidFill>
            <a:srgbClr val="DEE0E3">
              <a:alpha val="100000"/>
            </a:srgbClr>
          </a:solidFill>
          <a:ln w="12700">
            <a:solidFill>
              <a:srgbClr val="DEE0E3">
                <a:alpha val="100000"/>
              </a:srgbClr>
            </a:solidFill>
            <a:prstDash val="solid"/>
            <a:headEnd type="none" w="med" len="med"/>
            <a:tailEnd type="none" w="med" len="med"/>
          </a:ln>
        </p:spPr>
      </p:cxnSp>
      <p:sp>
        <p:nvSpPr>
          <p:cNvPr id="3" name="AutoShape 3"/>
          <p:cNvSpPr>
            <a:spLocks noGrp="1"/>
          </p:cNvSpPr>
          <p:nvPr>
            <p:ph type="body" sz="quarter" idx="17"/>
          </p:nvPr>
        </p:nvSpPr>
        <p:spPr>
          <a:xfrm>
            <a:off x="12633115" y="9809050"/>
            <a:ext cx="10250478" cy="6096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4" name="AutoShape 4"/>
          <p:cNvSpPr>
            <a:spLocks noGrp="1"/>
          </p:cNvSpPr>
          <p:nvPr>
            <p:ph type="body" sz="quarter" idx="18"/>
          </p:nvPr>
        </p:nvSpPr>
        <p:spPr>
          <a:xfrm>
            <a:off x="1270000" y="9707450"/>
            <a:ext cx="10515600" cy="2438400"/>
          </a:xfrm>
          <a:prstGeom prst="rect">
            <a:avLst/>
          </a:prstGeom>
          <a:noFill/>
          <a:ln w="254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algn="l"/>
            <a:endParaRPr/>
          </a:p>
        </p:txBody>
      </p:sp>
      <p:sp>
        <p:nvSpPr>
          <p:cNvPr id="5" name="AutoShape 5"/>
          <p:cNvSpPr>
            <a:spLocks noGrp="1"/>
          </p:cNvSpPr>
          <p:nvPr>
            <p:ph type="pic" sz="quarter" idx="19"/>
          </p:nvPr>
        </p:nvSpPr>
        <p:spPr>
          <a:xfrm>
            <a:off x="1524000" y="1524000"/>
            <a:ext cx="21336000" cy="7416800"/>
          </a:xfrm>
          <a:prstGeom prst="roundRect">
            <a:avLst>
              <a:gd name="adj" fmla="val 1712"/>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20"/>
          </p:nvPr>
        </p:nvSpPr>
        <p:spPr>
          <a:xfrm>
            <a:off x="1270000" y="11176000"/>
            <a:ext cx="10515600" cy="6096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3" name="AutoShape 3"/>
          <p:cNvSpPr>
            <a:spLocks noGrp="1"/>
          </p:cNvSpPr>
          <p:nvPr>
            <p:ph type="body" sz="quarter" idx="21"/>
          </p:nvPr>
        </p:nvSpPr>
        <p:spPr>
          <a:xfrm>
            <a:off x="12344400" y="11176000"/>
            <a:ext cx="10515600" cy="6096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4" name="AutoShape 4"/>
          <p:cNvSpPr>
            <a:spLocks noGrp="1"/>
          </p:cNvSpPr>
          <p:nvPr>
            <p:ph type="body" sz="quarter" idx="22"/>
          </p:nvPr>
        </p:nvSpPr>
        <p:spPr>
          <a:xfrm>
            <a:off x="1270000" y="2084039"/>
            <a:ext cx="21838436" cy="1219200"/>
          </a:xfrm>
          <a:prstGeom prst="rect">
            <a:avLst/>
          </a:prstGeom>
          <a:noFill/>
          <a:ln w="254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algn="l"/>
            <a:endParaRPr/>
          </a:p>
        </p:txBody>
      </p:sp>
      <p:sp>
        <p:nvSpPr>
          <p:cNvPr id="5" name="AutoShape 5"/>
          <p:cNvSpPr>
            <a:spLocks noGrp="1"/>
          </p:cNvSpPr>
          <p:nvPr>
            <p:ph type="pic" sz="quarter" idx="23"/>
          </p:nvPr>
        </p:nvSpPr>
        <p:spPr>
          <a:xfrm>
            <a:off x="1524000" y="3772573"/>
            <a:ext cx="10261600" cy="7325697"/>
          </a:xfrm>
          <a:prstGeom prst="roundRect">
            <a:avLst>
              <a:gd name="adj" fmla="val 1386"/>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6" name="AutoShape 6"/>
          <p:cNvSpPr>
            <a:spLocks noGrp="1"/>
          </p:cNvSpPr>
          <p:nvPr>
            <p:ph type="pic" sz="quarter" idx="24"/>
          </p:nvPr>
        </p:nvSpPr>
        <p:spPr>
          <a:xfrm>
            <a:off x="12598400" y="3772573"/>
            <a:ext cx="10261600" cy="7325697"/>
          </a:xfrm>
          <a:prstGeom prst="roundRect">
            <a:avLst>
              <a:gd name="adj" fmla="val 1386"/>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25"/>
          </p:nvPr>
        </p:nvSpPr>
        <p:spPr>
          <a:xfrm>
            <a:off x="1270000" y="5562600"/>
            <a:ext cx="7670800" cy="3657600"/>
          </a:xfrm>
          <a:prstGeom prst="rect">
            <a:avLst/>
          </a:prstGeom>
          <a:noFill/>
          <a:ln w="254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algn="l"/>
            <a:endParaRPr/>
          </a:p>
        </p:txBody>
      </p:sp>
      <p:sp>
        <p:nvSpPr>
          <p:cNvPr id="3" name="AutoShape 3"/>
          <p:cNvSpPr>
            <a:spLocks noGrp="1"/>
          </p:cNvSpPr>
          <p:nvPr>
            <p:ph type="body" sz="quarter" idx="26"/>
          </p:nvPr>
        </p:nvSpPr>
        <p:spPr>
          <a:xfrm>
            <a:off x="18673671" y="10854181"/>
            <a:ext cx="4217859" cy="18288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4" name="AutoShape 4"/>
          <p:cNvSpPr>
            <a:spLocks noGrp="1"/>
          </p:cNvSpPr>
          <p:nvPr>
            <p:ph type="body" sz="quarter" idx="27"/>
          </p:nvPr>
        </p:nvSpPr>
        <p:spPr>
          <a:xfrm>
            <a:off x="14024055" y="10854181"/>
            <a:ext cx="4217859" cy="18288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5" name="AutoShape 5"/>
          <p:cNvSpPr>
            <a:spLocks noGrp="1"/>
          </p:cNvSpPr>
          <p:nvPr>
            <p:ph type="body" sz="quarter" idx="28"/>
          </p:nvPr>
        </p:nvSpPr>
        <p:spPr>
          <a:xfrm>
            <a:off x="9349039" y="10854181"/>
            <a:ext cx="4217859" cy="1828800"/>
          </a:xfrm>
          <a:prstGeom prst="rect">
            <a:avLst/>
          </a:prstGeom>
          <a:noFill/>
          <a:ln w="25400">
            <a:noFill/>
            <a:prstDash val="solid"/>
          </a:ln>
          <a:effectLst/>
        </p:spPr>
        <p:txBody>
          <a:bodyPr wrap="square" lIns="0" tIns="0" rIns="0" bIns="0" anchor="ctr">
            <a:noAutofit/>
          </a:bodyPr>
          <a:lstStyle>
            <a:lvl1pPr algn="l">
              <a:lnSpc>
                <a:spcPct val="125000"/>
              </a:lnSpc>
              <a:defRPr sz="3200" b="0" i="0" u="none" strike="noStrike">
                <a:solidFill>
                  <a:srgbClr val="1F2329">
                    <a:alpha val="100000"/>
                  </a:srgbClr>
                </a:solidFill>
                <a:latin typeface="Roboto"/>
              </a:defRPr>
            </a:lvl1pPr>
          </a:lstStyle>
          <a:p>
            <a:pPr algn="l"/>
            <a:endParaRPr/>
          </a:p>
        </p:txBody>
      </p:sp>
      <p:sp>
        <p:nvSpPr>
          <p:cNvPr id="6" name="AutoShape 6"/>
          <p:cNvSpPr>
            <a:spLocks noGrp="1"/>
          </p:cNvSpPr>
          <p:nvPr>
            <p:ph type="pic" sz="quarter" idx="29"/>
          </p:nvPr>
        </p:nvSpPr>
        <p:spPr>
          <a:xfrm>
            <a:off x="9652000" y="1461694"/>
            <a:ext cx="3911600" cy="9398000"/>
          </a:xfrm>
          <a:prstGeom prst="roundRect">
            <a:avLst>
              <a:gd name="adj" fmla="val 1948"/>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7" name="AutoShape 7"/>
          <p:cNvSpPr>
            <a:spLocks noGrp="1"/>
          </p:cNvSpPr>
          <p:nvPr>
            <p:ph type="pic" sz="quarter" idx="30"/>
          </p:nvPr>
        </p:nvSpPr>
        <p:spPr>
          <a:xfrm>
            <a:off x="14325600" y="1461694"/>
            <a:ext cx="3911600" cy="9398000"/>
          </a:xfrm>
          <a:prstGeom prst="roundRect">
            <a:avLst>
              <a:gd name="adj" fmla="val 1948"/>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8" name="AutoShape 8"/>
          <p:cNvSpPr>
            <a:spLocks noGrp="1"/>
          </p:cNvSpPr>
          <p:nvPr>
            <p:ph type="pic" sz="quarter" idx="31"/>
          </p:nvPr>
        </p:nvSpPr>
        <p:spPr>
          <a:xfrm>
            <a:off x="18973800" y="1461694"/>
            <a:ext cx="3911600" cy="9398000"/>
          </a:xfrm>
          <a:prstGeom prst="roundRect">
            <a:avLst>
              <a:gd name="adj" fmla="val 1948"/>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32"/>
          </p:nvPr>
        </p:nvSpPr>
        <p:spPr>
          <a:xfrm>
            <a:off x="1277395" y="1498600"/>
            <a:ext cx="21844000" cy="1219200"/>
          </a:xfrm>
          <a:prstGeom prst="rect">
            <a:avLst/>
          </a:prstGeom>
          <a:noFill/>
          <a:ln w="25400">
            <a:noFill/>
            <a:prstDash val="solid"/>
          </a:ln>
          <a:effectLst/>
        </p:spPr>
        <p:txBody>
          <a:bodyPr wrap="square" lIns="0" tIns="0" rIns="0" bIns="0" anchor="ctr">
            <a:noAutofit/>
          </a:bodyPr>
          <a:lstStyle>
            <a:lvl1pPr algn="l">
              <a:lnSpc>
                <a:spcPct val="125000"/>
              </a:lnSpc>
              <a:defRPr sz="6400" b="1" i="0" u="none" strike="noStrike">
                <a:solidFill>
                  <a:srgbClr val="1F2329">
                    <a:alpha val="100000"/>
                  </a:srgbClr>
                </a:solidFill>
                <a:latin typeface="Roboto"/>
              </a:defRPr>
            </a:lvl1pPr>
          </a:lstStyle>
          <a:p>
            <a:pPr algn="l"/>
            <a:endParaRPr/>
          </a:p>
        </p:txBody>
      </p:sp>
      <p:sp>
        <p:nvSpPr>
          <p:cNvPr id="3" name="AutoShape 3"/>
          <p:cNvSpPr>
            <a:spLocks noGrp="1"/>
          </p:cNvSpPr>
          <p:nvPr>
            <p:ph type="pic" sz="quarter" idx="33"/>
          </p:nvPr>
        </p:nvSpPr>
        <p:spPr>
          <a:xfrm>
            <a:off x="1524000" y="4280573"/>
            <a:ext cx="3048000" cy="3048000"/>
          </a:xfrm>
          <a:prstGeom prst="roundRect">
            <a:avLst>
              <a:gd name="adj" fmla="val 25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4" name="AutoShape 4"/>
          <p:cNvSpPr>
            <a:spLocks noGrp="1"/>
          </p:cNvSpPr>
          <p:nvPr>
            <p:ph type="pic" sz="quarter" idx="34"/>
          </p:nvPr>
        </p:nvSpPr>
        <p:spPr>
          <a:xfrm>
            <a:off x="12496800" y="4280573"/>
            <a:ext cx="3048000" cy="3048000"/>
          </a:xfrm>
          <a:prstGeom prst="roundRect">
            <a:avLst>
              <a:gd name="adj" fmla="val 25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5" name="AutoShape 5"/>
          <p:cNvSpPr>
            <a:spLocks noGrp="1"/>
          </p:cNvSpPr>
          <p:nvPr>
            <p:ph type="pic" sz="quarter" idx="35"/>
          </p:nvPr>
        </p:nvSpPr>
        <p:spPr>
          <a:xfrm>
            <a:off x="1524000" y="8457066"/>
            <a:ext cx="3048000" cy="3048000"/>
          </a:xfrm>
          <a:prstGeom prst="roundRect">
            <a:avLst>
              <a:gd name="adj" fmla="val 25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6" name="AutoShape 6"/>
          <p:cNvSpPr>
            <a:spLocks noGrp="1"/>
          </p:cNvSpPr>
          <p:nvPr>
            <p:ph type="pic" sz="quarter" idx="36"/>
          </p:nvPr>
        </p:nvSpPr>
        <p:spPr>
          <a:xfrm>
            <a:off x="12496800" y="8457066"/>
            <a:ext cx="3048000" cy="3048000"/>
          </a:xfrm>
          <a:prstGeom prst="roundRect">
            <a:avLst>
              <a:gd name="adj" fmla="val 25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7" name="AutoShape 7"/>
          <p:cNvSpPr>
            <a:spLocks noGrp="1"/>
          </p:cNvSpPr>
          <p:nvPr>
            <p:ph type="body" sz="quarter" idx="37"/>
          </p:nvPr>
        </p:nvSpPr>
        <p:spPr>
          <a:xfrm>
            <a:off x="4662643" y="5501064"/>
            <a:ext cx="72136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8" name="AutoShape 8"/>
          <p:cNvSpPr>
            <a:spLocks noGrp="1"/>
          </p:cNvSpPr>
          <p:nvPr>
            <p:ph type="body" sz="quarter" idx="38"/>
          </p:nvPr>
        </p:nvSpPr>
        <p:spPr>
          <a:xfrm>
            <a:off x="15646400" y="5562276"/>
            <a:ext cx="72136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9" name="AutoShape 9"/>
          <p:cNvSpPr>
            <a:spLocks noGrp="1"/>
          </p:cNvSpPr>
          <p:nvPr>
            <p:ph type="body" sz="quarter" idx="39"/>
          </p:nvPr>
        </p:nvSpPr>
        <p:spPr>
          <a:xfrm>
            <a:off x="4662643" y="9688480"/>
            <a:ext cx="72136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10" name="AutoShape 10"/>
          <p:cNvSpPr>
            <a:spLocks noGrp="1"/>
          </p:cNvSpPr>
          <p:nvPr>
            <p:ph type="body" sz="quarter" idx="40"/>
          </p:nvPr>
        </p:nvSpPr>
        <p:spPr>
          <a:xfrm>
            <a:off x="15646400" y="9688480"/>
            <a:ext cx="7213600" cy="533400"/>
          </a:xfrm>
          <a:prstGeom prst="rect">
            <a:avLst/>
          </a:prstGeom>
          <a:noFill/>
          <a:ln w="12700">
            <a:noFill/>
            <a:prstDash val="solid"/>
          </a:ln>
          <a:effectLst/>
        </p:spPr>
        <p:txBody>
          <a:bodyPr wrap="square" lIns="0" tIns="0" rIns="0" bIns="0" anchor="ctr">
            <a:noAutofit/>
          </a:bodyPr>
          <a:lstStyle>
            <a:lvl1pPr algn="l">
              <a:lnSpc>
                <a:spcPct val="125000"/>
              </a:lnSpc>
              <a:defRPr sz="2800" b="0" i="0" u="none" strike="noStrike">
                <a:solidFill>
                  <a:srgbClr val="9B9EA2">
                    <a:alpha val="100000"/>
                  </a:srgbClr>
                </a:solidFill>
                <a:latin typeface="Roboto"/>
              </a:defRPr>
            </a:lvl1pPr>
          </a:lstStyle>
          <a:p>
            <a:pPr algn="l"/>
            <a:endParaRPr/>
          </a:p>
        </p:txBody>
      </p:sp>
      <p:sp>
        <p:nvSpPr>
          <p:cNvPr id="11" name="AutoShape 11"/>
          <p:cNvSpPr>
            <a:spLocks noGrp="1"/>
          </p:cNvSpPr>
          <p:nvPr>
            <p:ph type="body" sz="quarter" idx="41"/>
          </p:nvPr>
        </p:nvSpPr>
        <p:spPr>
          <a:xfrm>
            <a:off x="4662643" y="4661573"/>
            <a:ext cx="7213600" cy="1219200"/>
          </a:xfrm>
          <a:prstGeom prst="rect">
            <a:avLst/>
          </a:prstGeom>
          <a:noFill/>
          <a:ln w="12700">
            <a:noFill/>
            <a:prstDash val="solid"/>
          </a:ln>
          <a:effectLst/>
        </p:spPr>
        <p:txBody>
          <a:bodyPr wrap="square" lIns="0" tIns="0" rIns="0" bIns="0" anchor="ctr">
            <a:noAutofit/>
          </a:bodyPr>
          <a:lstStyle>
            <a:lvl1pPr algn="l">
              <a:lnSpc>
                <a:spcPct val="125000"/>
              </a:lnSpc>
              <a:defRPr sz="3200" b="1" i="0" u="none" strike="noStrike">
                <a:solidFill>
                  <a:srgbClr val="1F2329">
                    <a:alpha val="100000"/>
                  </a:srgbClr>
                </a:solidFill>
                <a:latin typeface="Roboto"/>
              </a:defRPr>
            </a:lvl1pPr>
          </a:lstStyle>
          <a:p>
            <a:pPr algn="l"/>
            <a:endParaRPr/>
          </a:p>
        </p:txBody>
      </p:sp>
      <p:sp>
        <p:nvSpPr>
          <p:cNvPr id="12" name="AutoShape 12"/>
          <p:cNvSpPr>
            <a:spLocks noGrp="1"/>
          </p:cNvSpPr>
          <p:nvPr>
            <p:ph type="body" sz="quarter" idx="42"/>
          </p:nvPr>
        </p:nvSpPr>
        <p:spPr>
          <a:xfrm>
            <a:off x="15646400" y="4661573"/>
            <a:ext cx="7213600" cy="1219200"/>
          </a:xfrm>
          <a:prstGeom prst="rect">
            <a:avLst/>
          </a:prstGeom>
          <a:noFill/>
          <a:ln w="12700">
            <a:noFill/>
            <a:prstDash val="solid"/>
          </a:ln>
          <a:effectLst/>
        </p:spPr>
        <p:txBody>
          <a:bodyPr wrap="square" lIns="0" tIns="0" rIns="0" bIns="0" anchor="ctr">
            <a:noAutofit/>
          </a:bodyPr>
          <a:lstStyle>
            <a:lvl1pPr algn="l">
              <a:lnSpc>
                <a:spcPct val="125000"/>
              </a:lnSpc>
              <a:defRPr sz="3200" b="1" i="0" u="none" strike="noStrike">
                <a:solidFill>
                  <a:srgbClr val="1F2329">
                    <a:alpha val="100000"/>
                  </a:srgbClr>
                </a:solidFill>
                <a:latin typeface="Roboto"/>
              </a:defRPr>
            </a:lvl1pPr>
          </a:lstStyle>
          <a:p>
            <a:pPr algn="l"/>
            <a:endParaRPr/>
          </a:p>
        </p:txBody>
      </p:sp>
      <p:sp>
        <p:nvSpPr>
          <p:cNvPr id="13" name="AutoShape 13"/>
          <p:cNvSpPr>
            <a:spLocks noGrp="1"/>
          </p:cNvSpPr>
          <p:nvPr>
            <p:ph type="body" sz="quarter" idx="43"/>
          </p:nvPr>
        </p:nvSpPr>
        <p:spPr>
          <a:xfrm>
            <a:off x="4662643" y="8914753"/>
            <a:ext cx="7213600" cy="1219200"/>
          </a:xfrm>
          <a:prstGeom prst="rect">
            <a:avLst/>
          </a:prstGeom>
          <a:noFill/>
          <a:ln w="12700">
            <a:noFill/>
            <a:prstDash val="solid"/>
          </a:ln>
          <a:effectLst/>
        </p:spPr>
        <p:txBody>
          <a:bodyPr wrap="square" lIns="0" tIns="0" rIns="0" bIns="0" anchor="ctr">
            <a:noAutofit/>
          </a:bodyPr>
          <a:lstStyle>
            <a:lvl1pPr algn="l">
              <a:lnSpc>
                <a:spcPct val="125000"/>
              </a:lnSpc>
              <a:defRPr sz="3200" b="1" i="0" u="none" strike="noStrike">
                <a:solidFill>
                  <a:srgbClr val="1F2329">
                    <a:alpha val="100000"/>
                  </a:srgbClr>
                </a:solidFill>
                <a:latin typeface="Roboto"/>
              </a:defRPr>
            </a:lvl1pPr>
          </a:lstStyle>
          <a:p>
            <a:pPr algn="l"/>
            <a:endParaRPr/>
          </a:p>
        </p:txBody>
      </p:sp>
      <p:sp>
        <p:nvSpPr>
          <p:cNvPr id="14" name="AutoShape 14"/>
          <p:cNvSpPr>
            <a:spLocks noGrp="1"/>
          </p:cNvSpPr>
          <p:nvPr>
            <p:ph type="body" sz="quarter" idx="44"/>
          </p:nvPr>
        </p:nvSpPr>
        <p:spPr>
          <a:xfrm>
            <a:off x="15646400" y="8914753"/>
            <a:ext cx="7213600" cy="1219200"/>
          </a:xfrm>
          <a:prstGeom prst="rect">
            <a:avLst/>
          </a:prstGeom>
          <a:noFill/>
          <a:ln w="12700">
            <a:noFill/>
            <a:prstDash val="solid"/>
          </a:ln>
          <a:effectLst/>
        </p:spPr>
        <p:txBody>
          <a:bodyPr wrap="square" lIns="0" tIns="0" rIns="0" bIns="0" anchor="ctr">
            <a:noAutofit/>
          </a:bodyPr>
          <a:lstStyle>
            <a:lvl1pPr algn="l">
              <a:lnSpc>
                <a:spcPct val="125000"/>
              </a:lnSpc>
              <a:defRPr sz="3200" b="1" i="0" u="none" strike="noStrike">
                <a:solidFill>
                  <a:srgbClr val="1F2329">
                    <a:alpha val="100000"/>
                  </a:srgbClr>
                </a:solidFill>
                <a:latin typeface="Roboto"/>
              </a:defRPr>
            </a:lvl1pPr>
          </a:lstStyle>
          <a:p>
            <a:pPr algn="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7"/>
        <p:cNvGrpSpPr/>
        <p:nvPr/>
      </p:nvGrpSpPr>
      <p:grpSpPr>
        <a:xfrm>
          <a:off x="0" y="0"/>
          <a:ext cx="0" cy="0"/>
          <a:chOff x="0" y="0"/>
          <a:chExt cx="0" cy="0"/>
        </a:xfrm>
      </p:grpSpPr>
      <p:sp>
        <p:nvSpPr>
          <p:cNvPr id="18" name="Shape 5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Shape 5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Shape 5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Shape 5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Shape 5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45"/>
          </p:nvPr>
        </p:nvSpPr>
        <p:spPr>
          <a:xfrm>
            <a:off x="2322116" y="1497720"/>
            <a:ext cx="19735800" cy="1219200"/>
          </a:xfrm>
          <a:prstGeom prst="rect">
            <a:avLst/>
          </a:prstGeom>
          <a:noFill/>
          <a:ln w="25400">
            <a:noFill/>
            <a:prstDash val="solid"/>
          </a:ln>
          <a:effectLst/>
        </p:spPr>
        <p:txBody>
          <a:bodyPr wrap="square" lIns="0" tIns="0" rIns="0" bIns="0" anchor="ctr">
            <a:noAutofit/>
          </a:bodyPr>
          <a:lstStyle>
            <a:lvl1pPr algn="ctr">
              <a:lnSpc>
                <a:spcPct val="125000"/>
              </a:lnSpc>
              <a:defRPr sz="6400" b="1" i="0" u="none" strike="noStrike">
                <a:solidFill>
                  <a:srgbClr val="1F2329">
                    <a:alpha val="100000"/>
                  </a:srgbClr>
                </a:solidFill>
                <a:latin typeface="Roboto"/>
              </a:defRPr>
            </a:lvl1pPr>
          </a:lstStyle>
          <a:p>
            <a:pPr algn="ctr"/>
            <a:endParaRPr/>
          </a:p>
        </p:txBody>
      </p:sp>
      <p:sp>
        <p:nvSpPr>
          <p:cNvPr id="3" name="AutoShape 3"/>
          <p:cNvSpPr>
            <a:spLocks noGrp="1"/>
          </p:cNvSpPr>
          <p:nvPr>
            <p:ph type="pic" sz="quarter" idx="46"/>
          </p:nvPr>
        </p:nvSpPr>
        <p:spPr>
          <a:xfrm>
            <a:off x="2895600" y="3977700"/>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4" name="AutoShape 4"/>
          <p:cNvSpPr>
            <a:spLocks noGrp="1"/>
          </p:cNvSpPr>
          <p:nvPr>
            <p:ph type="pic" sz="quarter" idx="47"/>
          </p:nvPr>
        </p:nvSpPr>
        <p:spPr>
          <a:xfrm>
            <a:off x="10922000" y="3977700"/>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5" name="AutoShape 5"/>
          <p:cNvSpPr>
            <a:spLocks noGrp="1"/>
          </p:cNvSpPr>
          <p:nvPr>
            <p:ph type="pic" sz="quarter" idx="48"/>
          </p:nvPr>
        </p:nvSpPr>
        <p:spPr>
          <a:xfrm>
            <a:off x="18948400" y="3977700"/>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6" name="AutoShape 6"/>
          <p:cNvSpPr>
            <a:spLocks noGrp="1"/>
          </p:cNvSpPr>
          <p:nvPr>
            <p:ph type="pic" sz="quarter" idx="49"/>
          </p:nvPr>
        </p:nvSpPr>
        <p:spPr>
          <a:xfrm>
            <a:off x="2895600" y="8454542"/>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7" name="AutoShape 7"/>
          <p:cNvSpPr>
            <a:spLocks noGrp="1"/>
          </p:cNvSpPr>
          <p:nvPr>
            <p:ph type="pic" sz="quarter" idx="50"/>
          </p:nvPr>
        </p:nvSpPr>
        <p:spPr>
          <a:xfrm>
            <a:off x="18948400" y="8454542"/>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8" name="AutoShape 8"/>
          <p:cNvSpPr>
            <a:spLocks noGrp="1"/>
          </p:cNvSpPr>
          <p:nvPr>
            <p:ph type="pic" sz="quarter" idx="51"/>
          </p:nvPr>
        </p:nvSpPr>
        <p:spPr>
          <a:xfrm>
            <a:off x="10922000" y="8454542"/>
            <a:ext cx="2540000" cy="2540000"/>
          </a:xfrm>
          <a:prstGeom prst="roundRect">
            <a:avLst>
              <a:gd name="adj" fmla="val 25000"/>
            </a:avLst>
          </a:prstGeom>
          <a:solidFill>
            <a:srgbClr val="DEE0E3">
              <a:alpha val="100000"/>
            </a:srgbClr>
          </a:solidFill>
          <a:ln>
            <a:noFill/>
            <a:prstDash val="solid"/>
          </a:ln>
          <a:effectLst/>
        </p:spPr>
        <p:txBody>
          <a:bodyPr lIns="63500" tIns="63500" rIns="63500" bIns="63500" anchor="ctr"/>
          <a:lstStyle>
            <a:lvl1pPr algn="ctr">
              <a:defRPr sz="3200" b="0" i="0" u="none" strike="noStrike">
                <a:solidFill>
                  <a:srgbClr val="1F2329">
                    <a:alpha val="100000"/>
                  </a:srgbClr>
                </a:solidFill>
                <a:latin typeface="Roboto"/>
              </a:defRPr>
            </a:lvl1pPr>
          </a:lstStyle>
          <a:p>
            <a:pPr algn="ctr"/>
            <a:endParaRPr/>
          </a:p>
        </p:txBody>
      </p:sp>
      <p:sp>
        <p:nvSpPr>
          <p:cNvPr id="9" name="AutoShape 9"/>
          <p:cNvSpPr>
            <a:spLocks noGrp="1"/>
          </p:cNvSpPr>
          <p:nvPr>
            <p:ph type="body" sz="quarter" idx="52"/>
          </p:nvPr>
        </p:nvSpPr>
        <p:spPr>
          <a:xfrm>
            <a:off x="1524000" y="6492300"/>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
        <p:nvSpPr>
          <p:cNvPr id="10" name="AutoShape 10"/>
          <p:cNvSpPr>
            <a:spLocks noGrp="1"/>
          </p:cNvSpPr>
          <p:nvPr>
            <p:ph type="body" sz="quarter" idx="53"/>
          </p:nvPr>
        </p:nvSpPr>
        <p:spPr>
          <a:xfrm>
            <a:off x="9550400" y="6492300"/>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
        <p:nvSpPr>
          <p:cNvPr id="11" name="AutoShape 11"/>
          <p:cNvSpPr>
            <a:spLocks noGrp="1"/>
          </p:cNvSpPr>
          <p:nvPr>
            <p:ph type="body" sz="quarter" idx="54"/>
          </p:nvPr>
        </p:nvSpPr>
        <p:spPr>
          <a:xfrm>
            <a:off x="17576800" y="6492300"/>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
        <p:nvSpPr>
          <p:cNvPr id="12" name="AutoShape 12"/>
          <p:cNvSpPr>
            <a:spLocks noGrp="1"/>
          </p:cNvSpPr>
          <p:nvPr>
            <p:ph type="body" sz="quarter" idx="55"/>
          </p:nvPr>
        </p:nvSpPr>
        <p:spPr>
          <a:xfrm>
            <a:off x="1524000" y="10969142"/>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
        <p:nvSpPr>
          <p:cNvPr id="13" name="AutoShape 13"/>
          <p:cNvSpPr>
            <a:spLocks noGrp="1"/>
          </p:cNvSpPr>
          <p:nvPr>
            <p:ph type="body" sz="quarter" idx="56"/>
          </p:nvPr>
        </p:nvSpPr>
        <p:spPr>
          <a:xfrm>
            <a:off x="9550400" y="10969142"/>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
        <p:nvSpPr>
          <p:cNvPr id="14" name="AutoShape 14"/>
          <p:cNvSpPr>
            <a:spLocks noGrp="1"/>
          </p:cNvSpPr>
          <p:nvPr>
            <p:ph type="body" sz="quarter" idx="57"/>
          </p:nvPr>
        </p:nvSpPr>
        <p:spPr>
          <a:xfrm>
            <a:off x="17576800" y="10994542"/>
            <a:ext cx="5283200" cy="1066800"/>
          </a:xfrm>
          <a:prstGeom prst="rect">
            <a:avLst/>
          </a:prstGeom>
          <a:noFill/>
          <a:ln w="25400">
            <a:noFill/>
            <a:prstDash val="solid"/>
          </a:ln>
          <a:effectLst/>
        </p:spPr>
        <p:txBody>
          <a:bodyPr wrap="square" lIns="0" tIns="0" rIns="0" bIns="0" anchor="ctr">
            <a:noAutofit/>
          </a:bodyPr>
          <a:lstStyle>
            <a:lvl1pPr algn="ctr">
              <a:lnSpc>
                <a:spcPct val="125000"/>
              </a:lnSpc>
              <a:defRPr sz="2800" b="0" i="0" u="none" strike="noStrike">
                <a:solidFill>
                  <a:srgbClr val="9B9EA2">
                    <a:alpha val="100000"/>
                  </a:srgbClr>
                </a:solidFill>
                <a:latin typeface="Roboto"/>
              </a:defRPr>
            </a:lvl1pPr>
          </a:lstStyle>
          <a:p>
            <a:pPr algn="ct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2" name="AutoShape 2"/>
          <p:cNvSpPr>
            <a:spLocks noGrp="1"/>
          </p:cNvSpPr>
          <p:nvPr>
            <p:ph type="body" sz="quarter" idx="58"/>
          </p:nvPr>
        </p:nvSpPr>
        <p:spPr>
          <a:xfrm>
            <a:off x="2311400" y="5491480"/>
            <a:ext cx="19761200" cy="3835400"/>
          </a:xfrm>
          <a:prstGeom prst="rect">
            <a:avLst/>
          </a:prstGeom>
          <a:noFill/>
          <a:ln w="25400">
            <a:noFill/>
            <a:prstDash val="solid"/>
          </a:ln>
          <a:effectLst/>
        </p:spPr>
        <p:txBody>
          <a:bodyPr wrap="square" lIns="0" tIns="0" rIns="0" bIns="0" anchor="ctr">
            <a:noAutofit/>
          </a:bodyPr>
          <a:lstStyle>
            <a:lvl1pPr algn="ctr">
              <a:lnSpc>
                <a:spcPct val="116666"/>
              </a:lnSpc>
              <a:defRPr sz="10800" b="1" i="0" u="none" strike="noStrike">
                <a:solidFill>
                  <a:srgbClr val="000000">
                    <a:alpha val="100000"/>
                  </a:srgbClr>
                </a:solidFill>
                <a:latin typeface="Roboto"/>
              </a:defRPr>
            </a:lvl1pPr>
          </a:lstStyle>
          <a:p>
            <a:pPr algn="ctr"/>
            <a:endParaRPr/>
          </a:p>
        </p:txBody>
      </p:sp>
      <p:sp>
        <p:nvSpPr>
          <p:cNvPr id="3" name="AutoShape 3"/>
          <p:cNvSpPr>
            <a:spLocks noGrp="1"/>
          </p:cNvSpPr>
          <p:nvPr>
            <p:ph type="body" sz="quarter" idx="59"/>
          </p:nvPr>
        </p:nvSpPr>
        <p:spPr>
          <a:xfrm>
            <a:off x="2311400" y="4165600"/>
            <a:ext cx="19761200" cy="609600"/>
          </a:xfrm>
          <a:prstGeom prst="rect">
            <a:avLst/>
          </a:prstGeom>
          <a:noFill/>
          <a:ln w="25400">
            <a:noFill/>
            <a:prstDash val="solid"/>
          </a:ln>
          <a:effectLst/>
        </p:spPr>
        <p:txBody>
          <a:bodyPr wrap="square" lIns="0" tIns="0" rIns="0" bIns="0" anchor="ctr">
            <a:noAutofit/>
          </a:bodyPr>
          <a:lstStyle>
            <a:lvl1pPr algn="ctr">
              <a:lnSpc>
                <a:spcPct val="125000"/>
              </a:lnSpc>
              <a:defRPr sz="3200" b="0" i="0" u="none" strike="noStrike">
                <a:solidFill>
                  <a:srgbClr val="1F2329">
                    <a:alpha val="100000"/>
                  </a:srgbClr>
                </a:solidFill>
                <a:latin typeface="Roboto"/>
              </a:defRPr>
            </a:lvl1pP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3"/>
        <p:cNvGrpSpPr/>
        <p:nvPr/>
      </p:nvGrpSpPr>
      <p:grpSpPr>
        <a:xfrm>
          <a:off x="0" y="0"/>
          <a:ext cx="0" cy="0"/>
          <a:chOff x="0" y="0"/>
          <a:chExt cx="0" cy="0"/>
        </a:xfrm>
      </p:grpSpPr>
      <p:sp>
        <p:nvSpPr>
          <p:cNvPr id="24" name="Shape 5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Shape 6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6" name="Shape 6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Shape 6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Shape 6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29"/>
        <p:cNvGrpSpPr/>
        <p:nvPr/>
      </p:nvGrpSpPr>
      <p:grpSpPr>
        <a:xfrm>
          <a:off x="0" y="0"/>
          <a:ext cx="0" cy="0"/>
          <a:chOff x="0" y="0"/>
          <a:chExt cx="0" cy="0"/>
        </a:xfrm>
      </p:grpSpPr>
      <p:sp>
        <p:nvSpPr>
          <p:cNvPr id="30" name="Shape 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 name="Shape 1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Shape 1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Shape 1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Shape 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 name="Shape 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36"/>
        <p:cNvGrpSpPr/>
        <p:nvPr/>
      </p:nvGrpSpPr>
      <p:grpSpPr>
        <a:xfrm>
          <a:off x="0" y="0"/>
          <a:ext cx="0" cy="0"/>
          <a:chOff x="0" y="0"/>
          <a:chExt cx="0" cy="0"/>
        </a:xfrm>
      </p:grpSpPr>
      <p:sp>
        <p:nvSpPr>
          <p:cNvPr id="37" name="Shape 35"/>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Shape 3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Shape 37"/>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Shape 3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Shape 3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Shape 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Shape 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Shape 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5"/>
        <p:cNvGrpSpPr/>
        <p:nvPr/>
      </p:nvGrpSpPr>
      <p:grpSpPr>
        <a:xfrm>
          <a:off x="0" y="0"/>
          <a:ext cx="0" cy="0"/>
          <a:chOff x="0" y="0"/>
          <a:chExt cx="0" cy="0"/>
        </a:xfrm>
      </p:grpSpPr>
      <p:sp>
        <p:nvSpPr>
          <p:cNvPr id="46" name="Shape 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Shape 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Shape 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Shape 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0"/>
        <p:cNvGrpSpPr/>
        <p:nvPr/>
      </p:nvGrpSpPr>
      <p:grpSpPr>
        <a:xfrm>
          <a:off x="0" y="0"/>
          <a:ext cx="0" cy="0"/>
          <a:chOff x="0" y="0"/>
          <a:chExt cx="0" cy="0"/>
        </a:xfrm>
      </p:grpSpPr>
      <p:sp>
        <p:nvSpPr>
          <p:cNvPr id="51" name="Shape 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Shape 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 name="Shape 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4"/>
        <p:cNvGrpSpPr/>
        <p:nvPr/>
      </p:nvGrpSpPr>
      <p:grpSpPr>
        <a:xfrm>
          <a:off x="0" y="0"/>
          <a:ext cx="0" cy="0"/>
          <a:chOff x="0" y="0"/>
          <a:chExt cx="0" cy="0"/>
        </a:xfrm>
      </p:grpSpPr>
      <p:sp>
        <p:nvSpPr>
          <p:cNvPr id="55" name="Shape 4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Shape 4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Shape 4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Shape 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Shape 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Shape 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1"/>
        <p:cNvGrpSpPr/>
        <p:nvPr/>
      </p:nvGrpSpPr>
      <p:grpSpPr>
        <a:xfrm>
          <a:off x="0" y="0"/>
          <a:ext cx="0" cy="0"/>
          <a:chOff x="0" y="0"/>
          <a:chExt cx="0" cy="0"/>
        </a:xfrm>
      </p:grpSpPr>
      <p:sp>
        <p:nvSpPr>
          <p:cNvPr id="62" name="Shape 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Shape 25"/>
          <p:cNvSpPr>
            <a:spLocks noGrp="1"/>
          </p:cNvSpPr>
          <p:nvPr>
            <p:ph type="pic" idx="2"/>
          </p:nvPr>
        </p:nvSpPr>
        <p:spPr>
          <a:xfrm>
            <a:off x="3887391" y="740569"/>
            <a:ext cx="4629150" cy="3655219"/>
          </a:xfrm>
          <a:prstGeom prst="rect">
            <a:avLst/>
          </a:prstGeom>
          <a:noFill/>
          <a:ln>
            <a:noFill/>
          </a:ln>
        </p:spPr>
      </p:sp>
      <p:sp>
        <p:nvSpPr>
          <p:cNvPr id="64" name="Shape 2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Shape 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Shape 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Shape 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Shape 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 name="Shape 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 name="Shape 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 name="Shape 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默认主题">
    <p:bg>
      <p:bgPr>
        <a:solidFill>
          <a:srgbClr val="FFFFFF">
            <a:alpha val="100000"/>
          </a:srgbClr>
        </a:solidFill>
        <a:effectLst/>
      </p:bgPr>
    </p:bg>
    <p:spTree>
      <p:nvGrpSpPr>
        <p:cNvPr id="1" name="Shape 5"/>
        <p:cNvGrpSpPr/>
        <p:nvPr/>
      </p:nvGrpSpPr>
      <p:grpSpPr>
        <a:xfrm>
          <a:off x="0" y="0"/>
          <a:ext cx="0" cy="0"/>
          <a:chOff x="0" y="0"/>
          <a:chExt cx="0" cy="0"/>
        </a:xfrm>
      </p:grpSpPr>
      <p:pic>
        <p:nvPicPr>
          <p:cNvPr id="2" name="Picture 1"/>
          <p:cNvPicPr>
            <a:picLocks noChangeAspect="1"/>
          </p:cNvPicPr>
          <p:nvPr/>
        </p:nvPicPr>
        <p:blipFill>
          <a:blip r:embed="rId12"/>
          <a:stretch>
            <a:fillRect/>
          </a:stretch>
        </p:blipFill>
        <p:spPr>
          <a:xfrm>
            <a:off x="16877191" y="0"/>
            <a:ext cx="7506809" cy="2613567"/>
          </a:xfrm>
          <a:prstGeom prst="roundRect">
            <a:avLst>
              <a:gd name="adj" fmla="val 456"/>
            </a:avLst>
          </a:prstGeom>
          <a:ln>
            <a:noFill/>
            <a:prstDash val="solid"/>
          </a:ln>
        </p:spPr>
      </p:pic>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3" hasCustomPrompt="1"/>
          </p:nvPr>
        </p:nvSpPr>
        <p:spPr>
          <a:xfrm>
            <a:off x="351819" y="5010150"/>
            <a:ext cx="23685500" cy="5549900"/>
          </a:xfrm>
          <a:prstGeom prst="rect">
            <a:avLst/>
          </a:prstGeom>
        </p:spPr>
        <p:txBody>
          <a:bodyPr wrap="square" lIns="0" tIns="0" rIns="0" bIns="0">
            <a:noAutofit/>
          </a:bodyPr>
          <a:lstStyle>
            <a:lvl1pPr algn="ctr">
              <a:lnSpc>
                <a:spcPct val="116666"/>
              </a:lnSpc>
              <a:defRPr sz="10400" b="1" i="0" u="none" strike="noStrike">
                <a:solidFill>
                  <a:srgbClr val="000000">
                    <a:alpha val="100000"/>
                  </a:srgbClr>
                </a:solidFill>
                <a:latin typeface="Roboto"/>
              </a:defRPr>
            </a:lvl1pPr>
          </a:lstStyle>
          <a:p>
            <a:pPr indent="0" algn="ctr">
              <a:lnSpc>
                <a:spcPct val="116666"/>
              </a:lnSpc>
            </a:pPr>
            <a:r>
              <a:rPr lang="en-US" sz="10400" b="1" i="0" u="none" strike="noStrike" dirty="0">
                <a:solidFill>
                  <a:srgbClr val="000000"/>
                </a:solidFill>
                <a:latin typeface="Roboto"/>
                <a:ea typeface="Roboto"/>
                <a:cs typeface="Roboto"/>
                <a:sym typeface="Roboto"/>
              </a:rPr>
              <a:t>COMP7404 </a:t>
            </a:r>
          </a:p>
          <a:p>
            <a:pPr indent="0" algn="ctr">
              <a:lnSpc>
                <a:spcPct val="116666"/>
              </a:lnSpc>
            </a:pPr>
            <a:r>
              <a:rPr lang="en-US" sz="10400" b="1" i="0" u="none" strike="noStrike" dirty="0">
                <a:solidFill>
                  <a:srgbClr val="000000"/>
                </a:solidFill>
                <a:latin typeface="Roboto"/>
                <a:ea typeface="Roboto"/>
                <a:cs typeface="Roboto"/>
                <a:sym typeface="Roboto"/>
              </a:rPr>
              <a:t>Graph Learning for Multiview Clustering</a:t>
            </a:r>
          </a:p>
          <a:p>
            <a:pPr indent="0" algn="ctr">
              <a:lnSpc>
                <a:spcPct val="116666"/>
              </a:lnSpc>
            </a:pPr>
            <a:endParaRPr lang="en-US" sz="10400" b="1" i="0" u="none" strike="noStrike" dirty="0">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Dataset &amp; Preprocessing</a:t>
            </a:r>
          </a:p>
        </p:txBody>
      </p:sp>
      <p:pic>
        <p:nvPicPr>
          <p:cNvPr id="3" name="Picture 3"/>
          <p:cNvPicPr>
            <a:picLocks noChangeAspect="1"/>
          </p:cNvPicPr>
          <p:nvPr/>
        </p:nvPicPr>
        <p:blipFill>
          <a:blip r:embed="rId3"/>
          <a:stretch>
            <a:fillRect/>
          </a:stretch>
        </p:blipFill>
        <p:spPr>
          <a:xfrm>
            <a:off x="830921" y="4977858"/>
            <a:ext cx="8974134" cy="3477477"/>
          </a:xfrm>
          <a:prstGeom prst="rect">
            <a:avLst/>
          </a:prstGeom>
          <a:ln>
            <a:noFill/>
            <a:prstDash val="solid"/>
          </a:ln>
        </p:spPr>
      </p:pic>
      <p:sp>
        <p:nvSpPr>
          <p:cNvPr id="4" name="AutoShape 4"/>
          <p:cNvSpPr/>
          <p:nvPr/>
        </p:nvSpPr>
        <p:spPr>
          <a:xfrm>
            <a:off x="629230" y="2779287"/>
            <a:ext cx="13967379"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UCI digits: 16x16 hand written 0-9 grey scale images</a:t>
            </a:r>
            <a:endParaRPr lang="en-US" sz="1100"/>
          </a:p>
        </p:txBody>
      </p:sp>
      <p:sp>
        <p:nvSpPr>
          <p:cNvPr id="5" name="AutoShape 5"/>
          <p:cNvSpPr/>
          <p:nvPr/>
        </p:nvSpPr>
        <p:spPr>
          <a:xfrm>
            <a:off x="10226725" y="4122234"/>
            <a:ext cx="14573250" cy="6273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4700" b="0" i="0" u="none" strike="noStrike" dirty="0">
                <a:solidFill>
                  <a:srgbClr val="1F2329"/>
                </a:solidFill>
                <a:latin typeface="Roboto"/>
                <a:ea typeface="Roboto"/>
                <a:cs typeface="Roboto"/>
                <a:sym typeface="Roboto"/>
              </a:rPr>
              <a:t>In total 6 views:</a:t>
            </a:r>
            <a:endParaRPr lang="en-US" sz="1100" dirty="0"/>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216-D profile correlation feature</a:t>
            </a:r>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76-D Fourier-coefficient feature</a:t>
            </a:r>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64-D </a:t>
            </a:r>
            <a:r>
              <a:rPr lang="en-US" sz="4700" b="0" i="0" u="none" strike="noStrike" dirty="0" err="1">
                <a:solidFill>
                  <a:srgbClr val="1F2329"/>
                </a:solidFill>
                <a:latin typeface="Roboto"/>
                <a:ea typeface="Roboto"/>
                <a:cs typeface="Roboto"/>
                <a:sym typeface="Roboto"/>
              </a:rPr>
              <a:t>Karhunen</a:t>
            </a:r>
            <a:r>
              <a:rPr lang="en-US" sz="4700" b="0" i="0" u="none" strike="noStrike" dirty="0">
                <a:solidFill>
                  <a:srgbClr val="1F2329"/>
                </a:solidFill>
                <a:latin typeface="Roboto"/>
                <a:ea typeface="Roboto"/>
                <a:cs typeface="Roboto"/>
                <a:sym typeface="Roboto"/>
              </a:rPr>
              <a:t>–</a:t>
            </a:r>
            <a:r>
              <a:rPr lang="en-US" sz="4700" b="0" i="0" u="none" strike="noStrike" dirty="0" err="1">
                <a:solidFill>
                  <a:srgbClr val="1F2329"/>
                </a:solidFill>
                <a:latin typeface="Roboto"/>
                <a:ea typeface="Roboto"/>
                <a:cs typeface="Roboto"/>
                <a:sym typeface="Roboto"/>
              </a:rPr>
              <a:t>Loeve</a:t>
            </a:r>
            <a:r>
              <a:rPr lang="en-US" sz="4700" b="0" i="0" u="none" strike="noStrike" dirty="0">
                <a:solidFill>
                  <a:srgbClr val="1F2329"/>
                </a:solidFill>
                <a:latin typeface="Roboto"/>
                <a:ea typeface="Roboto"/>
                <a:cs typeface="Roboto"/>
                <a:sym typeface="Roboto"/>
              </a:rPr>
              <a:t>-coefficient feature </a:t>
            </a:r>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240-D intensity-averaged feature in 2 × 3 windows</a:t>
            </a:r>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47-D Zernike moment feature</a:t>
            </a:r>
          </a:p>
          <a:p>
            <a:pPr marL="596900" indent="-596900" algn="l">
              <a:lnSpc>
                <a:spcPct val="125000"/>
              </a:lnSpc>
              <a:buClr>
                <a:srgbClr val="1F2329"/>
              </a:buClr>
              <a:buChar char="•"/>
            </a:pPr>
            <a:r>
              <a:rPr lang="en-US" sz="4700" b="0" i="0" u="none" strike="noStrike" dirty="0">
                <a:solidFill>
                  <a:srgbClr val="1F2329"/>
                </a:solidFill>
                <a:latin typeface="Roboto"/>
                <a:ea typeface="Roboto"/>
                <a:cs typeface="Roboto"/>
                <a:sym typeface="Roboto"/>
              </a:rPr>
              <a:t>6-D morphological feature</a:t>
            </a:r>
          </a:p>
        </p:txBody>
      </p:sp>
      <p:sp>
        <p:nvSpPr>
          <p:cNvPr id="6" name="AutoShape 6"/>
          <p:cNvSpPr/>
          <p:nvPr/>
        </p:nvSpPr>
        <p:spPr>
          <a:xfrm>
            <a:off x="4226846" y="8641498"/>
            <a:ext cx="2182283"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n=2000</a:t>
            </a:r>
            <a:endParaRPr lang="en-US"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Dataset &amp; Preprocessing</a:t>
            </a:r>
          </a:p>
        </p:txBody>
      </p:sp>
      <p:sp>
        <p:nvSpPr>
          <p:cNvPr id="3" name="AutoShape 3"/>
          <p:cNvSpPr/>
          <p:nvPr/>
        </p:nvSpPr>
        <p:spPr>
          <a:xfrm>
            <a:off x="629230" y="2779287"/>
            <a:ext cx="17043400" cy="17145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Caltech-101: image dataset has 101 categories of images</a:t>
            </a:r>
            <a:endParaRPr lang="en-US" sz="1100"/>
          </a:p>
          <a:p>
            <a:pPr indent="0" algn="l">
              <a:lnSpc>
                <a:spcPct val="125000"/>
              </a:lnSpc>
            </a:pPr>
            <a:r>
              <a:rPr lang="en-US" sz="4500" b="1" i="0" u="none" strike="noStrike">
                <a:solidFill>
                  <a:srgbClr val="1F2329"/>
                </a:solidFill>
                <a:latin typeface="Roboto"/>
                <a:ea typeface="Roboto"/>
                <a:cs typeface="Roboto"/>
                <a:sym typeface="Roboto"/>
              </a:rPr>
              <a:t>6 common class was selected for clustering</a:t>
            </a:r>
          </a:p>
        </p:txBody>
      </p:sp>
      <p:sp>
        <p:nvSpPr>
          <p:cNvPr id="4" name="AutoShape 4"/>
          <p:cNvSpPr/>
          <p:nvPr/>
        </p:nvSpPr>
        <p:spPr>
          <a:xfrm>
            <a:off x="12317578" y="4831498"/>
            <a:ext cx="9576110" cy="6273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4700" b="0" i="0" u="none" strike="noStrike">
                <a:solidFill>
                  <a:srgbClr val="1F2329"/>
                </a:solidFill>
                <a:latin typeface="Roboto"/>
                <a:ea typeface="Roboto"/>
                <a:cs typeface="Roboto"/>
                <a:sym typeface="Roboto"/>
              </a:rPr>
              <a:t>In total 6 views:</a:t>
            </a:r>
            <a:endParaRPr lang="en-US" sz="1100"/>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48-D Gabor feature</a:t>
            </a:r>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40-D wavelet-moment feature </a:t>
            </a:r>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254-D CENTRIST feature</a:t>
            </a:r>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1984-D HOG feature </a:t>
            </a:r>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512-D GIST feature </a:t>
            </a:r>
          </a:p>
          <a:p>
            <a:pPr marL="596900" indent="-596900" algn="l">
              <a:lnSpc>
                <a:spcPct val="125000"/>
              </a:lnSpc>
              <a:buClr>
                <a:srgbClr val="1F2329"/>
              </a:buClr>
              <a:buChar char="•"/>
            </a:pPr>
            <a:r>
              <a:rPr lang="en-US" sz="4700" b="0" i="0" u="none" strike="noStrike">
                <a:solidFill>
                  <a:srgbClr val="1F2329"/>
                </a:solidFill>
                <a:latin typeface="Roboto"/>
                <a:ea typeface="Roboto"/>
                <a:cs typeface="Roboto"/>
                <a:sym typeface="Roboto"/>
              </a:rPr>
              <a:t>928-D LBP feature</a:t>
            </a:r>
          </a:p>
        </p:txBody>
      </p:sp>
      <p:pic>
        <p:nvPicPr>
          <p:cNvPr id="5" name="Picture 5"/>
          <p:cNvPicPr>
            <a:picLocks noChangeAspect="1"/>
          </p:cNvPicPr>
          <p:nvPr/>
        </p:nvPicPr>
        <p:blipFill>
          <a:blip r:embed="rId3"/>
          <a:stretch>
            <a:fillRect/>
          </a:stretch>
        </p:blipFill>
        <p:spPr>
          <a:xfrm>
            <a:off x="218223" y="4973134"/>
            <a:ext cx="2378857" cy="2623324"/>
          </a:xfrm>
          <a:prstGeom prst="rect">
            <a:avLst/>
          </a:prstGeom>
          <a:ln>
            <a:noFill/>
            <a:prstDash val="solid"/>
          </a:ln>
        </p:spPr>
      </p:pic>
      <p:pic>
        <p:nvPicPr>
          <p:cNvPr id="6" name="Picture 6"/>
          <p:cNvPicPr>
            <a:picLocks noChangeAspect="1"/>
          </p:cNvPicPr>
          <p:nvPr/>
        </p:nvPicPr>
        <p:blipFill>
          <a:blip r:embed="rId4"/>
          <a:stretch>
            <a:fillRect/>
          </a:stretch>
        </p:blipFill>
        <p:spPr>
          <a:xfrm>
            <a:off x="2930448" y="4973134"/>
            <a:ext cx="4746014" cy="2623324"/>
          </a:xfrm>
          <a:prstGeom prst="rect">
            <a:avLst/>
          </a:prstGeom>
          <a:ln>
            <a:noFill/>
            <a:prstDash val="solid"/>
          </a:ln>
        </p:spPr>
      </p:pic>
      <p:pic>
        <p:nvPicPr>
          <p:cNvPr id="7" name="Picture 7"/>
          <p:cNvPicPr>
            <a:picLocks noChangeAspect="1"/>
          </p:cNvPicPr>
          <p:nvPr/>
        </p:nvPicPr>
        <p:blipFill>
          <a:blip r:embed="rId5"/>
          <a:stretch>
            <a:fillRect/>
          </a:stretch>
        </p:blipFill>
        <p:spPr>
          <a:xfrm>
            <a:off x="218223" y="7869818"/>
            <a:ext cx="4571529" cy="2623324"/>
          </a:xfrm>
          <a:prstGeom prst="rect">
            <a:avLst/>
          </a:prstGeom>
          <a:ln>
            <a:noFill/>
            <a:prstDash val="solid"/>
          </a:ln>
        </p:spPr>
      </p:pic>
      <p:pic>
        <p:nvPicPr>
          <p:cNvPr id="8" name="Picture 8"/>
          <p:cNvPicPr>
            <a:picLocks noChangeAspect="1"/>
          </p:cNvPicPr>
          <p:nvPr/>
        </p:nvPicPr>
        <p:blipFill>
          <a:blip r:embed="rId6"/>
          <a:stretch>
            <a:fillRect/>
          </a:stretch>
        </p:blipFill>
        <p:spPr>
          <a:xfrm>
            <a:off x="8180414" y="4973134"/>
            <a:ext cx="1877355" cy="2623324"/>
          </a:xfrm>
          <a:prstGeom prst="rect">
            <a:avLst/>
          </a:prstGeom>
          <a:ln>
            <a:noFill/>
            <a:prstDash val="solid"/>
          </a:ln>
        </p:spPr>
      </p:pic>
      <p:pic>
        <p:nvPicPr>
          <p:cNvPr id="9" name="Picture 9"/>
          <p:cNvPicPr>
            <a:picLocks noChangeAspect="1"/>
          </p:cNvPicPr>
          <p:nvPr/>
        </p:nvPicPr>
        <p:blipFill>
          <a:blip r:embed="rId7"/>
          <a:stretch>
            <a:fillRect/>
          </a:stretch>
        </p:blipFill>
        <p:spPr>
          <a:xfrm>
            <a:off x="7349518" y="7869818"/>
            <a:ext cx="2708252" cy="2623324"/>
          </a:xfrm>
          <a:prstGeom prst="rect">
            <a:avLst/>
          </a:prstGeom>
          <a:ln>
            <a:noFill/>
            <a:prstDash val="solid"/>
          </a:ln>
        </p:spPr>
      </p:pic>
      <p:pic>
        <p:nvPicPr>
          <p:cNvPr id="10" name="Picture 10"/>
          <p:cNvPicPr>
            <a:picLocks noChangeAspect="1"/>
          </p:cNvPicPr>
          <p:nvPr/>
        </p:nvPicPr>
        <p:blipFill>
          <a:blip r:embed="rId8"/>
          <a:stretch>
            <a:fillRect/>
          </a:stretch>
        </p:blipFill>
        <p:spPr>
          <a:xfrm>
            <a:off x="5193168" y="7869818"/>
            <a:ext cx="1334836" cy="2623324"/>
          </a:xfrm>
          <a:prstGeom prst="rect">
            <a:avLst/>
          </a:prstGeom>
          <a:ln>
            <a:noFill/>
            <a:prstDash val="solid"/>
          </a:ln>
        </p:spPr>
      </p:pic>
      <p:sp>
        <p:nvSpPr>
          <p:cNvPr id="11" name="AutoShape 11"/>
          <p:cNvSpPr/>
          <p:nvPr/>
        </p:nvSpPr>
        <p:spPr>
          <a:xfrm>
            <a:off x="334718" y="10972490"/>
            <a:ext cx="9723052" cy="25781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Face, dollar bill, garfied, </a:t>
            </a:r>
            <a:endParaRPr lang="en-US" sz="1100"/>
          </a:p>
          <a:p>
            <a:pPr indent="0" algn="l">
              <a:lnSpc>
                <a:spcPct val="125000"/>
              </a:lnSpc>
            </a:pPr>
            <a:r>
              <a:rPr lang="en-US" sz="4500" b="1" i="0" u="none" strike="noStrike">
                <a:solidFill>
                  <a:srgbClr val="1F2329"/>
                </a:solidFill>
                <a:latin typeface="Roboto"/>
                <a:ea typeface="Roboto"/>
                <a:cs typeface="Roboto"/>
                <a:sym typeface="Roboto"/>
              </a:rPr>
              <a:t>motor bike, windsor chair, stop sign</a:t>
            </a:r>
          </a:p>
          <a:p>
            <a:pPr indent="0" algn="l">
              <a:lnSpc>
                <a:spcPct val="125000"/>
              </a:lnSpc>
            </a:pPr>
            <a:r>
              <a:rPr lang="en-US" sz="4500" b="1" i="0" u="none" strike="noStrike">
                <a:solidFill>
                  <a:srgbClr val="1F2329"/>
                </a:solidFill>
                <a:latin typeface="Roboto"/>
                <a:ea typeface="Roboto"/>
                <a:cs typeface="Roboto"/>
                <a:sym typeface="Roboto"/>
              </a:rPr>
              <a:t>6 classess, n = 1474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hasCustomPrompt="1"/>
          </p:nvPr>
        </p:nvSpPr>
        <p:spPr>
          <a:xfrm>
            <a:off x="629230" y="2779287"/>
            <a:ext cx="10515600" cy="863600"/>
          </a:xfrm>
          <a:prstGeom prst="rect">
            <a:avLst/>
          </a:prstGeom>
        </p:spPr>
        <p:txBody>
          <a:bodyPr wrap="square" lIns="0" tIns="0" rIns="0" bIns="0">
            <a:noAutofit/>
          </a:bodyPr>
          <a:lstStyle>
            <a:lvl1pPr algn="l">
              <a:lnSpc>
                <a:spcPct val="125000"/>
              </a:lnSpc>
              <a:defRPr sz="4500" b="1" i="0" u="none" strike="noStrike">
                <a:solidFill>
                  <a:srgbClr val="1F2329">
                    <a:alpha val="100000"/>
                  </a:srgbClr>
                </a:solidFill>
                <a:latin typeface="Roboto"/>
              </a:defRPr>
            </a:lvl1pPr>
          </a:lstStyle>
          <a:p>
            <a:pPr indent="0" algn="l">
              <a:lnSpc>
                <a:spcPct val="125000"/>
              </a:lnSpc>
            </a:pPr>
            <a:r>
              <a:rPr lang="en-US" sz="4500" b="1" i="0" u="none" strike="noStrike">
                <a:solidFill>
                  <a:srgbClr val="1F2329"/>
                </a:solidFill>
                <a:latin typeface="Roboto"/>
                <a:ea typeface="Roboto"/>
                <a:cs typeface="Roboto"/>
                <a:sym typeface="Roboto"/>
              </a:rPr>
              <a:t>Initialize</a:t>
            </a: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Single view graph learning</a:t>
            </a:r>
          </a:p>
        </p:txBody>
      </p:sp>
      <p:pic>
        <p:nvPicPr>
          <p:cNvPr id="4" name="Picture 4"/>
          <p:cNvPicPr>
            <a:picLocks noChangeAspect="1"/>
          </p:cNvPicPr>
          <p:nvPr/>
        </p:nvPicPr>
        <p:blipFill>
          <a:blip r:embed="rId3"/>
          <a:stretch>
            <a:fillRect/>
          </a:stretch>
        </p:blipFill>
        <p:spPr>
          <a:xfrm>
            <a:off x="11766705" y="2779287"/>
            <a:ext cx="12141200" cy="7721600"/>
          </a:xfrm>
          <a:prstGeom prst="rect">
            <a:avLst/>
          </a:prstGeom>
          <a:ln>
            <a:noFill/>
            <a:prstDash val="solid"/>
          </a:ln>
        </p:spPr>
      </p:pic>
      <p:pic>
        <p:nvPicPr>
          <p:cNvPr id="5" name="Picture 5"/>
          <p:cNvPicPr>
            <a:picLocks noChangeAspect="1"/>
          </p:cNvPicPr>
          <p:nvPr/>
        </p:nvPicPr>
        <p:blipFill>
          <a:blip r:embed="rId4"/>
          <a:stretch>
            <a:fillRect/>
          </a:stretch>
        </p:blipFill>
        <p:spPr>
          <a:xfrm>
            <a:off x="629230" y="3642887"/>
            <a:ext cx="10515600" cy="2628900"/>
          </a:xfrm>
          <a:prstGeom prst="rect">
            <a:avLst/>
          </a:prstGeom>
          <a:ln>
            <a:noFill/>
            <a:prstDash val="solid"/>
          </a:ln>
        </p:spPr>
      </p:pic>
      <p:sp>
        <p:nvSpPr>
          <p:cNvPr id="6" name="AutoShape 6"/>
          <p:cNvSpPr/>
          <p:nvPr/>
        </p:nvSpPr>
        <p:spPr>
          <a:xfrm>
            <a:off x="12714840" y="5395177"/>
            <a:ext cx="10851530" cy="1589049"/>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7" name="AutoShape 7"/>
          <p:cNvSpPr/>
          <p:nvPr/>
        </p:nvSpPr>
        <p:spPr>
          <a:xfrm>
            <a:off x="629230" y="6858000"/>
            <a:ext cx="10515600"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Convergence</a:t>
            </a:r>
            <a:endParaRPr lang="en-US" sz="1100"/>
          </a:p>
        </p:txBody>
      </p:sp>
      <p:pic>
        <p:nvPicPr>
          <p:cNvPr id="8" name="Picture 8"/>
          <p:cNvPicPr>
            <a:picLocks noChangeAspect="1"/>
          </p:cNvPicPr>
          <p:nvPr/>
        </p:nvPicPr>
        <p:blipFill>
          <a:blip r:embed="rId5"/>
          <a:stretch>
            <a:fillRect/>
          </a:stretch>
        </p:blipFill>
        <p:spPr>
          <a:xfrm>
            <a:off x="454117" y="7721600"/>
            <a:ext cx="11401762" cy="2310161"/>
          </a:xfrm>
          <a:prstGeom prst="rect">
            <a:avLst/>
          </a:prstGeom>
          <a:ln>
            <a:noFill/>
            <a:prstDash val="solid"/>
          </a:ln>
        </p:spPr>
      </p:pic>
      <p:sp>
        <p:nvSpPr>
          <p:cNvPr id="9" name="AutoShape 9"/>
          <p:cNvSpPr/>
          <p:nvPr/>
        </p:nvSpPr>
        <p:spPr>
          <a:xfrm>
            <a:off x="5567219" y="7721600"/>
            <a:ext cx="3202711" cy="579089"/>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10" name="AutoShape 10"/>
          <p:cNvSpPr/>
          <p:nvPr/>
        </p:nvSpPr>
        <p:spPr>
          <a:xfrm>
            <a:off x="13282469" y="9110237"/>
            <a:ext cx="7126713" cy="716776"/>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cxnSp>
        <p:nvCxnSpPr>
          <p:cNvPr id="11" name="Connector 11"/>
          <p:cNvCxnSpPr/>
          <p:nvPr/>
        </p:nvCxnSpPr>
        <p:spPr>
          <a:xfrm>
            <a:off x="8972212" y="7987061"/>
            <a:ext cx="4181707" cy="1379963"/>
          </a:xfrm>
          <a:prstGeom prst="line">
            <a:avLst/>
          </a:prstGeom>
          <a:solidFill>
            <a:srgbClr val="DEE0E3">
              <a:alpha val="100000"/>
            </a:srgbClr>
          </a:solidFill>
          <a:ln w="76200" cap="flat" cmpd="sng">
            <a:solidFill>
              <a:srgbClr val="D83931">
                <a:alpha val="100000"/>
              </a:srgbClr>
            </a:solidFill>
            <a:prstDash val="solid"/>
            <a:round/>
            <a:headEnd type="arrow" w="lg" len="lg"/>
            <a:tailEnd type="arrow" w="lg" len="lg"/>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03818" y="4376234"/>
            <a:ext cx="10874425" cy="7674701"/>
          </a:xfrm>
          <a:prstGeom prst="rect">
            <a:avLst/>
          </a:prstGeom>
          <a:ln>
            <a:noFill/>
            <a:prstDash val="solid"/>
          </a:ln>
        </p:spPr>
      </p:pic>
      <p:sp>
        <p:nvSpPr>
          <p:cNvPr id="3" name="AutoShape 3"/>
          <p:cNvSpPr>
            <a:spLocks noGrp="1"/>
          </p:cNvSpPr>
          <p:nvPr>
            <p:ph type="body" sz="quarter" idx="1" hasCustomPrompt="1"/>
          </p:nvPr>
        </p:nvSpPr>
        <p:spPr>
          <a:xfrm>
            <a:off x="629230" y="2779287"/>
            <a:ext cx="10515600" cy="863600"/>
          </a:xfrm>
          <a:prstGeom prst="rect">
            <a:avLst/>
          </a:prstGeom>
        </p:spPr>
        <p:txBody>
          <a:bodyPr wrap="square" lIns="0" tIns="0" rIns="0" bIns="0">
            <a:noAutofit/>
          </a:bodyPr>
          <a:lstStyle>
            <a:lvl1pPr algn="l">
              <a:lnSpc>
                <a:spcPct val="125000"/>
              </a:lnSpc>
              <a:defRPr sz="4500" b="1" i="0" u="none" strike="noStrike">
                <a:solidFill>
                  <a:srgbClr val="1F2329">
                    <a:alpha val="100000"/>
                  </a:srgbClr>
                </a:solidFill>
                <a:latin typeface="Roboto"/>
              </a:defRPr>
            </a:lvl1pPr>
          </a:lstStyle>
          <a:p>
            <a:pPr indent="0" algn="l">
              <a:lnSpc>
                <a:spcPct val="125000"/>
              </a:lnSpc>
            </a:pPr>
            <a:r>
              <a:rPr lang="en-US" sz="4500" b="1" i="0" u="none" strike="noStrike">
                <a:solidFill>
                  <a:srgbClr val="1F2329"/>
                </a:solidFill>
                <a:latin typeface="Roboto"/>
                <a:ea typeface="Roboto"/>
                <a:cs typeface="Roboto"/>
                <a:sym typeface="Roboto"/>
              </a:rPr>
              <a:t>Update s</a:t>
            </a:r>
          </a:p>
        </p:txBody>
      </p:sp>
      <p:sp>
        <p:nvSpPr>
          <p:cNvPr id="4" name="AutoShape 4"/>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Single view graph learning</a:t>
            </a:r>
          </a:p>
        </p:txBody>
      </p:sp>
      <p:pic>
        <p:nvPicPr>
          <p:cNvPr id="5" name="Picture 5"/>
          <p:cNvPicPr>
            <a:picLocks noChangeAspect="1"/>
          </p:cNvPicPr>
          <p:nvPr/>
        </p:nvPicPr>
        <p:blipFill>
          <a:blip r:embed="rId4"/>
          <a:stretch>
            <a:fillRect/>
          </a:stretch>
        </p:blipFill>
        <p:spPr>
          <a:xfrm>
            <a:off x="11766705" y="2779287"/>
            <a:ext cx="12141200" cy="7721600"/>
          </a:xfrm>
          <a:prstGeom prst="rect">
            <a:avLst/>
          </a:prstGeom>
          <a:ln>
            <a:noFill/>
            <a:prstDash val="solid"/>
          </a:ln>
        </p:spPr>
      </p:pic>
      <p:sp>
        <p:nvSpPr>
          <p:cNvPr id="6" name="AutoShape 6"/>
          <p:cNvSpPr/>
          <p:nvPr/>
        </p:nvSpPr>
        <p:spPr>
          <a:xfrm>
            <a:off x="12777566" y="7959584"/>
            <a:ext cx="10851530" cy="863600"/>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7" name="Picture 7"/>
          <p:cNvPicPr>
            <a:picLocks noChangeAspect="1"/>
          </p:cNvPicPr>
          <p:nvPr/>
        </p:nvPicPr>
        <p:blipFill>
          <a:blip r:embed="rId3"/>
          <a:stretch>
            <a:fillRect/>
          </a:stretch>
        </p:blipFill>
        <p:spPr>
          <a:xfrm>
            <a:off x="449818" y="4122234"/>
            <a:ext cx="10874425" cy="7674701"/>
          </a:xfrm>
          <a:prstGeom prst="rect">
            <a:avLst/>
          </a:prstGeom>
          <a:ln>
            <a:noFill/>
            <a:prstDash val="solid"/>
          </a:ln>
        </p:spPr>
      </p:pic>
      <p:sp>
        <p:nvSpPr>
          <p:cNvPr id="8" name="AutoShape 8"/>
          <p:cNvSpPr/>
          <p:nvPr/>
        </p:nvSpPr>
        <p:spPr>
          <a:xfrm>
            <a:off x="629230" y="10332689"/>
            <a:ext cx="10851530" cy="1589049"/>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9" name="AutoShape 9"/>
          <p:cNvSpPr/>
          <p:nvPr/>
        </p:nvSpPr>
        <p:spPr>
          <a:xfrm>
            <a:off x="6385749" y="7633474"/>
            <a:ext cx="370159" cy="876920"/>
          </a:xfrm>
          <a:prstGeom prst="rect">
            <a:avLst/>
          </a:prstGeom>
          <a:noFill/>
          <a:ln w="76200" cap="flat" cmpd="sng">
            <a:solidFill>
              <a:srgbClr val="D83931">
                <a:alpha val="100000"/>
              </a:srgbClr>
            </a:solidFill>
            <a:prstDash val="solid"/>
            <a:round/>
          </a:ln>
        </p:spPr>
        <p:txBody>
          <a:bodyPr wrap="square" lIns="63500" tIns="63500" rIns="0" bIns="63500" rtlCol="0" anchor="ctr">
            <a:noAutofit/>
          </a:bodyPr>
          <a:lstStyle/>
          <a:p>
            <a:pPr algn="ctr">
              <a:defRPr/>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hasCustomPrompt="1"/>
          </p:nvPr>
        </p:nvSpPr>
        <p:spPr>
          <a:xfrm>
            <a:off x="629230" y="2779287"/>
            <a:ext cx="10515600" cy="863600"/>
          </a:xfrm>
          <a:prstGeom prst="rect">
            <a:avLst/>
          </a:prstGeom>
        </p:spPr>
        <p:txBody>
          <a:bodyPr wrap="square" lIns="0" tIns="0" rIns="0" bIns="0">
            <a:noAutofit/>
          </a:bodyPr>
          <a:lstStyle>
            <a:lvl1pPr algn="l">
              <a:lnSpc>
                <a:spcPct val="125000"/>
              </a:lnSpc>
              <a:defRPr sz="4500" b="1" i="0" u="none" strike="noStrike">
                <a:solidFill>
                  <a:srgbClr val="1F2329">
                    <a:alpha val="100000"/>
                  </a:srgbClr>
                </a:solidFill>
                <a:latin typeface="Roboto"/>
              </a:defRPr>
            </a:lvl1pPr>
          </a:lstStyle>
          <a:p>
            <a:pPr indent="0" algn="l">
              <a:lnSpc>
                <a:spcPct val="125000"/>
              </a:lnSpc>
            </a:pPr>
            <a:r>
              <a:rPr lang="en-US" sz="4500" b="1" i="0" u="none" strike="noStrike">
                <a:solidFill>
                  <a:srgbClr val="1F2329"/>
                </a:solidFill>
                <a:latin typeface="Roboto"/>
                <a:ea typeface="Roboto"/>
                <a:cs typeface="Roboto"/>
                <a:sym typeface="Roboto"/>
              </a:rPr>
              <a:t>Update s</a:t>
            </a: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Single view graph learning</a:t>
            </a:r>
          </a:p>
        </p:txBody>
      </p:sp>
      <p:pic>
        <p:nvPicPr>
          <p:cNvPr id="4" name="Picture 4"/>
          <p:cNvPicPr>
            <a:picLocks noChangeAspect="1"/>
          </p:cNvPicPr>
          <p:nvPr/>
        </p:nvPicPr>
        <p:blipFill>
          <a:blip r:embed="rId3"/>
          <a:stretch>
            <a:fillRect/>
          </a:stretch>
        </p:blipFill>
        <p:spPr>
          <a:xfrm>
            <a:off x="11766705" y="2779287"/>
            <a:ext cx="12141200" cy="7721600"/>
          </a:xfrm>
          <a:prstGeom prst="rect">
            <a:avLst/>
          </a:prstGeom>
          <a:ln>
            <a:noFill/>
            <a:prstDash val="solid"/>
          </a:ln>
        </p:spPr>
      </p:pic>
      <p:sp>
        <p:nvSpPr>
          <p:cNvPr id="5" name="AutoShape 5"/>
          <p:cNvSpPr/>
          <p:nvPr/>
        </p:nvSpPr>
        <p:spPr>
          <a:xfrm>
            <a:off x="12923926" y="8546016"/>
            <a:ext cx="10515600" cy="863600"/>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6" name="Picture 6"/>
          <p:cNvPicPr>
            <a:picLocks noChangeAspect="1"/>
          </p:cNvPicPr>
          <p:nvPr/>
        </p:nvPicPr>
        <p:blipFill>
          <a:blip r:embed="rId4"/>
          <a:stretch>
            <a:fillRect/>
          </a:stretch>
        </p:blipFill>
        <p:spPr>
          <a:xfrm>
            <a:off x="912954" y="7686333"/>
            <a:ext cx="10231876" cy="2324054"/>
          </a:xfrm>
          <a:prstGeom prst="rect">
            <a:avLst/>
          </a:prstGeom>
          <a:ln>
            <a:noFill/>
            <a:prstDash val="solid"/>
          </a:ln>
        </p:spPr>
      </p:pic>
      <p:pic>
        <p:nvPicPr>
          <p:cNvPr id="7" name="Picture 7"/>
          <p:cNvPicPr>
            <a:picLocks noChangeAspect="1"/>
          </p:cNvPicPr>
          <p:nvPr/>
        </p:nvPicPr>
        <p:blipFill>
          <a:blip r:embed="rId5"/>
          <a:stretch>
            <a:fillRect/>
          </a:stretch>
        </p:blipFill>
        <p:spPr>
          <a:xfrm>
            <a:off x="517293" y="4122234"/>
            <a:ext cx="11249412" cy="2324054"/>
          </a:xfrm>
          <a:prstGeom prst="rect">
            <a:avLst/>
          </a:prstGeom>
          <a:ln>
            <a:noFill/>
            <a:prstDash val="solid"/>
          </a:ln>
        </p:spPr>
      </p:pic>
      <p:sp>
        <p:nvSpPr>
          <p:cNvPr id="8" name="AutoShape 8"/>
          <p:cNvSpPr/>
          <p:nvPr/>
        </p:nvSpPr>
        <p:spPr>
          <a:xfrm>
            <a:off x="517293" y="4561336"/>
            <a:ext cx="4273212" cy="863600"/>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9" name="AutoShape 9"/>
          <p:cNvSpPr/>
          <p:nvPr/>
        </p:nvSpPr>
        <p:spPr>
          <a:xfrm>
            <a:off x="3913194" y="7686333"/>
            <a:ext cx="605500" cy="859682"/>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Global graph learning</a:t>
            </a:r>
          </a:p>
        </p:txBody>
      </p:sp>
      <p:pic>
        <p:nvPicPr>
          <p:cNvPr id="3" name="Picture 3"/>
          <p:cNvPicPr>
            <a:picLocks noChangeAspect="1"/>
          </p:cNvPicPr>
          <p:nvPr/>
        </p:nvPicPr>
        <p:blipFill>
          <a:blip r:embed="rId3"/>
          <a:stretch>
            <a:fillRect/>
          </a:stretch>
        </p:blipFill>
        <p:spPr>
          <a:xfrm>
            <a:off x="11738362" y="2779287"/>
            <a:ext cx="11988800" cy="8864600"/>
          </a:xfrm>
          <a:prstGeom prst="rect">
            <a:avLst/>
          </a:prstGeom>
          <a:ln>
            <a:noFill/>
            <a:prstDash val="solid"/>
          </a:ln>
        </p:spPr>
      </p:pic>
      <p:sp>
        <p:nvSpPr>
          <p:cNvPr id="4" name="AutoShape 4"/>
          <p:cNvSpPr/>
          <p:nvPr/>
        </p:nvSpPr>
        <p:spPr>
          <a:xfrm>
            <a:off x="883230" y="3033287"/>
            <a:ext cx="10515600"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Initialize</a:t>
            </a:r>
            <a:endParaRPr lang="en-US" sz="1100"/>
          </a:p>
        </p:txBody>
      </p:sp>
      <p:sp>
        <p:nvSpPr>
          <p:cNvPr id="5" name="AutoShape 5"/>
          <p:cNvSpPr/>
          <p:nvPr/>
        </p:nvSpPr>
        <p:spPr>
          <a:xfrm>
            <a:off x="12714840" y="5353360"/>
            <a:ext cx="10935165" cy="2320073"/>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6" name="Picture 6"/>
          <p:cNvPicPr>
            <a:picLocks noChangeAspect="1"/>
          </p:cNvPicPr>
          <p:nvPr/>
        </p:nvPicPr>
        <p:blipFill>
          <a:blip r:embed="rId4"/>
          <a:stretch>
            <a:fillRect/>
          </a:stretch>
        </p:blipFill>
        <p:spPr>
          <a:xfrm>
            <a:off x="883230" y="4455996"/>
            <a:ext cx="9017000" cy="2057400"/>
          </a:xfrm>
          <a:prstGeom prst="rect">
            <a:avLst/>
          </a:prstGeom>
          <a:ln>
            <a:noFill/>
            <a:prstDash val="soli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Global graph learning</a:t>
            </a:r>
          </a:p>
        </p:txBody>
      </p:sp>
      <p:pic>
        <p:nvPicPr>
          <p:cNvPr id="3" name="Picture 3"/>
          <p:cNvPicPr>
            <a:picLocks noChangeAspect="1"/>
          </p:cNvPicPr>
          <p:nvPr/>
        </p:nvPicPr>
        <p:blipFill>
          <a:blip r:embed="rId3"/>
          <a:stretch>
            <a:fillRect/>
          </a:stretch>
        </p:blipFill>
        <p:spPr>
          <a:xfrm>
            <a:off x="11738362" y="2779287"/>
            <a:ext cx="11988800" cy="8864600"/>
          </a:xfrm>
          <a:prstGeom prst="rect">
            <a:avLst/>
          </a:prstGeom>
          <a:ln>
            <a:noFill/>
            <a:prstDash val="solid"/>
          </a:ln>
        </p:spPr>
      </p:pic>
      <p:sp>
        <p:nvSpPr>
          <p:cNvPr id="4" name="AutoShape 4"/>
          <p:cNvSpPr/>
          <p:nvPr/>
        </p:nvSpPr>
        <p:spPr>
          <a:xfrm>
            <a:off x="883230" y="3033287"/>
            <a:ext cx="10515600"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Update a</a:t>
            </a:r>
            <a:endParaRPr lang="en-US" sz="1100"/>
          </a:p>
        </p:txBody>
      </p:sp>
      <p:sp>
        <p:nvSpPr>
          <p:cNvPr id="5" name="AutoShape 5"/>
          <p:cNvSpPr/>
          <p:nvPr/>
        </p:nvSpPr>
        <p:spPr>
          <a:xfrm>
            <a:off x="14032078" y="8635226"/>
            <a:ext cx="5164409" cy="564530"/>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6" name="Picture 6"/>
          <p:cNvPicPr>
            <a:picLocks noChangeAspect="1"/>
          </p:cNvPicPr>
          <p:nvPr/>
        </p:nvPicPr>
        <p:blipFill>
          <a:blip r:embed="rId4"/>
          <a:stretch>
            <a:fillRect/>
          </a:stretch>
        </p:blipFill>
        <p:spPr>
          <a:xfrm>
            <a:off x="375230" y="4124248"/>
            <a:ext cx="11531600" cy="3251200"/>
          </a:xfrm>
          <a:prstGeom prst="rect">
            <a:avLst/>
          </a:prstGeom>
          <a:ln>
            <a:noFill/>
            <a:prstDash val="solid"/>
          </a:ln>
        </p:spPr>
      </p:pic>
      <p:pic>
        <p:nvPicPr>
          <p:cNvPr id="7" name="Picture 7"/>
          <p:cNvPicPr>
            <a:picLocks noChangeAspect="1"/>
          </p:cNvPicPr>
          <p:nvPr/>
        </p:nvPicPr>
        <p:blipFill>
          <a:blip r:embed="rId5"/>
          <a:srcRect b="64344"/>
          <a:stretch>
            <a:fillRect/>
          </a:stretch>
        </p:blipFill>
        <p:spPr>
          <a:xfrm>
            <a:off x="524405" y="7831525"/>
            <a:ext cx="10874425" cy="2736463"/>
          </a:xfrm>
          <a:prstGeom prst="rect">
            <a:avLst/>
          </a:prstGeom>
          <a:ln>
            <a:noFill/>
            <a:prstDash val="solid"/>
          </a:ln>
        </p:spPr>
      </p:pic>
      <p:sp>
        <p:nvSpPr>
          <p:cNvPr id="8" name="AutoShape 8"/>
          <p:cNvSpPr/>
          <p:nvPr/>
        </p:nvSpPr>
        <p:spPr>
          <a:xfrm>
            <a:off x="5064883" y="4352964"/>
            <a:ext cx="3907329" cy="1654252"/>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9" name="AutoShape 9"/>
          <p:cNvSpPr/>
          <p:nvPr/>
        </p:nvSpPr>
        <p:spPr>
          <a:xfrm>
            <a:off x="6071591" y="8060241"/>
            <a:ext cx="1018854" cy="1139515"/>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Global graph learning</a:t>
            </a:r>
          </a:p>
        </p:txBody>
      </p:sp>
      <p:pic>
        <p:nvPicPr>
          <p:cNvPr id="3" name="Picture 3"/>
          <p:cNvPicPr>
            <a:picLocks noChangeAspect="1"/>
          </p:cNvPicPr>
          <p:nvPr/>
        </p:nvPicPr>
        <p:blipFill>
          <a:blip r:embed="rId3"/>
          <a:stretch>
            <a:fillRect/>
          </a:stretch>
        </p:blipFill>
        <p:spPr>
          <a:xfrm>
            <a:off x="11738362" y="2779287"/>
            <a:ext cx="11988800" cy="8864600"/>
          </a:xfrm>
          <a:prstGeom prst="rect">
            <a:avLst/>
          </a:prstGeom>
          <a:ln>
            <a:noFill/>
            <a:prstDash val="solid"/>
          </a:ln>
        </p:spPr>
      </p:pic>
      <p:sp>
        <p:nvSpPr>
          <p:cNvPr id="4" name="AutoShape 4"/>
          <p:cNvSpPr/>
          <p:nvPr/>
        </p:nvSpPr>
        <p:spPr>
          <a:xfrm>
            <a:off x="883230" y="3033287"/>
            <a:ext cx="10515600"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Update P</a:t>
            </a:r>
            <a:endParaRPr lang="en-US" sz="1100"/>
          </a:p>
        </p:txBody>
      </p:sp>
      <p:sp>
        <p:nvSpPr>
          <p:cNvPr id="5" name="AutoShape 5"/>
          <p:cNvSpPr/>
          <p:nvPr/>
        </p:nvSpPr>
        <p:spPr>
          <a:xfrm>
            <a:off x="14032078" y="9199756"/>
            <a:ext cx="5164409" cy="564530"/>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6" name="Picture 6"/>
          <p:cNvPicPr>
            <a:picLocks noChangeAspect="1"/>
          </p:cNvPicPr>
          <p:nvPr/>
        </p:nvPicPr>
        <p:blipFill>
          <a:blip r:embed="rId4"/>
          <a:stretch>
            <a:fillRect/>
          </a:stretch>
        </p:blipFill>
        <p:spPr>
          <a:xfrm>
            <a:off x="1370671" y="4445620"/>
            <a:ext cx="8763000" cy="1981200"/>
          </a:xfrm>
          <a:prstGeom prst="rect">
            <a:avLst/>
          </a:prstGeom>
          <a:ln>
            <a:noFill/>
            <a:prstDash val="soli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Global graph learning</a:t>
            </a:r>
          </a:p>
        </p:txBody>
      </p:sp>
      <p:pic>
        <p:nvPicPr>
          <p:cNvPr id="3" name="Picture 3"/>
          <p:cNvPicPr>
            <a:picLocks noChangeAspect="1"/>
          </p:cNvPicPr>
          <p:nvPr/>
        </p:nvPicPr>
        <p:blipFill>
          <a:blip r:embed="rId3"/>
          <a:stretch>
            <a:fillRect/>
          </a:stretch>
        </p:blipFill>
        <p:spPr>
          <a:xfrm>
            <a:off x="11738362" y="2779287"/>
            <a:ext cx="11988800" cy="8864600"/>
          </a:xfrm>
          <a:prstGeom prst="rect">
            <a:avLst/>
          </a:prstGeom>
          <a:ln>
            <a:noFill/>
            <a:prstDash val="solid"/>
          </a:ln>
        </p:spPr>
      </p:pic>
      <p:sp>
        <p:nvSpPr>
          <p:cNvPr id="4" name="AutoShape 4"/>
          <p:cNvSpPr/>
          <p:nvPr/>
        </p:nvSpPr>
        <p:spPr>
          <a:xfrm>
            <a:off x="883230" y="3033287"/>
            <a:ext cx="10515600"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Update w</a:t>
            </a:r>
            <a:endParaRPr lang="en-US" sz="1100"/>
          </a:p>
        </p:txBody>
      </p:sp>
      <p:sp>
        <p:nvSpPr>
          <p:cNvPr id="5" name="AutoShape 5"/>
          <p:cNvSpPr/>
          <p:nvPr/>
        </p:nvSpPr>
        <p:spPr>
          <a:xfrm>
            <a:off x="13216645" y="10266091"/>
            <a:ext cx="3888988" cy="522713"/>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pic>
        <p:nvPicPr>
          <p:cNvPr id="6" name="Picture 6"/>
          <p:cNvPicPr>
            <a:picLocks noChangeAspect="1"/>
          </p:cNvPicPr>
          <p:nvPr/>
        </p:nvPicPr>
        <p:blipFill>
          <a:blip r:embed="rId4"/>
          <a:stretch>
            <a:fillRect/>
          </a:stretch>
        </p:blipFill>
        <p:spPr>
          <a:xfrm>
            <a:off x="1835730" y="4364154"/>
            <a:ext cx="8610600" cy="2311400"/>
          </a:xfrm>
          <a:prstGeom prst="rect">
            <a:avLst/>
          </a:prstGeom>
          <a:ln>
            <a:noFill/>
            <a:prstDash val="soli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Evaluation metrics</a:t>
            </a:r>
          </a:p>
        </p:txBody>
      </p:sp>
      <p:pic>
        <p:nvPicPr>
          <p:cNvPr id="3" name="Picture 3"/>
          <p:cNvPicPr>
            <a:picLocks noChangeAspect="1"/>
          </p:cNvPicPr>
          <p:nvPr/>
        </p:nvPicPr>
        <p:blipFill>
          <a:blip r:embed="rId3"/>
          <a:stretch>
            <a:fillRect/>
          </a:stretch>
        </p:blipFill>
        <p:spPr>
          <a:xfrm>
            <a:off x="1154471" y="3115372"/>
            <a:ext cx="22075058" cy="6936368"/>
          </a:xfrm>
          <a:prstGeom prst="rect">
            <a:avLst/>
          </a:prstGeom>
          <a:ln>
            <a:noFill/>
            <a:prstDash val="solid"/>
          </a:ln>
        </p:spPr>
      </p:pic>
      <p:sp>
        <p:nvSpPr>
          <p:cNvPr id="4" name="AutoShape 4"/>
          <p:cNvSpPr/>
          <p:nvPr/>
        </p:nvSpPr>
        <p:spPr>
          <a:xfrm>
            <a:off x="2365115" y="3512634"/>
            <a:ext cx="20657634" cy="459988"/>
          </a:xfrm>
          <a:prstGeom prst="rect">
            <a:avLst/>
          </a:prstGeom>
          <a:noFill/>
          <a:ln w="76200" cap="flat" cmpd="sng">
            <a:solidFill>
              <a:srgbClr val="D83931">
                <a:alpha val="100000"/>
              </a:srgbClr>
            </a:solidFill>
            <a:prstDash val="solid"/>
            <a:round/>
          </a:ln>
        </p:spPr>
        <p:txBody>
          <a:bodyPr lIns="63500" tIns="63500" rIns="63500" bIns="63500" rtlCol="0" anchor="ctr"/>
          <a:lstStyle/>
          <a:p>
            <a:pPr algn="ctr">
              <a:defRPr/>
            </a:pPr>
            <a:endParaRPr/>
          </a:p>
        </p:txBody>
      </p:sp>
      <p:sp>
        <p:nvSpPr>
          <p:cNvPr id="5" name="AutoShape 5"/>
          <p:cNvSpPr/>
          <p:nvPr/>
        </p:nvSpPr>
        <p:spPr>
          <a:xfrm>
            <a:off x="7975882" y="10274920"/>
            <a:ext cx="9436100" cy="6096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3200" b="0" i="0" u="none" strike="noStrike">
                <a:solidFill>
                  <a:srgbClr val="1F2329"/>
                </a:solidFill>
                <a:latin typeface="Roboto"/>
                <a:ea typeface="Roboto"/>
                <a:cs typeface="Roboto"/>
                <a:sym typeface="Roboto"/>
              </a:rPr>
              <a:t>(Hungarian algorithm is used to find the best match)</a:t>
            </a:r>
            <a:endParaRPr lang="en-US"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p:nvPr>
        </p:nvSpPr>
        <p:spPr>
          <a:prstGeom prst="rect">
            <a:avLst/>
          </a:prstGeom>
        </p:spPr>
        <p:txBody>
          <a:bodyPr lIns="0" tIns="0" rIns="0" bIns="0" anchor="ctr"/>
          <a:lstStyle>
            <a:lvl1pPr algn="l">
              <a:lnSpc>
                <a:spcPct val="125000"/>
              </a:lnSpc>
              <a:defRPr sz="3200" b="0" i="0" u="none" strike="noStrike">
                <a:solidFill>
                  <a:srgbClr val="1F2329">
                    <a:alpha val="100000"/>
                  </a:srgbClr>
                </a:solidFill>
                <a:latin typeface="Roboto"/>
              </a:defRPr>
            </a:lvl1pPr>
          </a:lstStyle>
          <a:p>
            <a:pPr algn="l"/>
            <a:endParaRP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menu</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Reproducing graphs</a:t>
            </a:r>
          </a:p>
        </p:txBody>
      </p:sp>
      <p:pic>
        <p:nvPicPr>
          <p:cNvPr id="3" name="Picture 3"/>
          <p:cNvPicPr>
            <a:picLocks noChangeAspect="1"/>
          </p:cNvPicPr>
          <p:nvPr/>
        </p:nvPicPr>
        <p:blipFill>
          <a:blip r:embed="rId3"/>
          <a:stretch>
            <a:fillRect/>
          </a:stretch>
        </p:blipFill>
        <p:spPr>
          <a:xfrm>
            <a:off x="0" y="3845109"/>
            <a:ext cx="24384000" cy="7280294"/>
          </a:xfrm>
          <a:prstGeom prst="rect">
            <a:avLst/>
          </a:prstGeom>
          <a:ln>
            <a:noFill/>
            <a:prstDash val="solid"/>
          </a:ln>
        </p:spPr>
      </p:pic>
      <p:sp>
        <p:nvSpPr>
          <p:cNvPr id="4" name="AutoShape 4"/>
          <p:cNvSpPr/>
          <p:nvPr/>
        </p:nvSpPr>
        <p:spPr>
          <a:xfrm>
            <a:off x="4393243" y="11125403"/>
            <a:ext cx="8049787" cy="1447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7600" b="1" i="0" u="none" strike="noStrike">
                <a:solidFill>
                  <a:srgbClr val="1F2329"/>
                </a:solidFill>
                <a:latin typeface="Roboto"/>
                <a:ea typeface="Roboto"/>
                <a:cs typeface="Roboto"/>
                <a:sym typeface="Roboto"/>
              </a:rPr>
              <a:t>single view graphs</a:t>
            </a:r>
            <a:endParaRPr lang="en-US" sz="1100"/>
          </a:p>
        </p:txBody>
      </p:sp>
      <p:sp>
        <p:nvSpPr>
          <p:cNvPr id="5" name="AutoShape 5"/>
          <p:cNvSpPr/>
          <p:nvPr/>
        </p:nvSpPr>
        <p:spPr>
          <a:xfrm>
            <a:off x="16459665" y="10961233"/>
            <a:ext cx="7713054" cy="1447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7600" b="1" i="0" u="none" strike="noStrike">
                <a:solidFill>
                  <a:srgbClr val="1F2329"/>
                </a:solidFill>
                <a:latin typeface="Roboto"/>
                <a:ea typeface="Roboto"/>
                <a:cs typeface="Roboto"/>
                <a:sym typeface="Roboto"/>
              </a:rPr>
              <a:t>global view graph</a:t>
            </a:r>
            <a:endParaRPr lang="en-US"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hasCustomPrompt="1"/>
          </p:nvPr>
        </p:nvSpPr>
        <p:spPr>
          <a:xfrm>
            <a:off x="629230" y="2591028"/>
            <a:ext cx="10515600" cy="1524000"/>
          </a:xfrm>
          <a:prstGeom prst="rect">
            <a:avLst/>
          </a:prstGeom>
        </p:spPr>
        <p:txBody>
          <a:bodyPr wrap="square" lIns="0" tIns="0" rIns="0" bIns="0">
            <a:noAutofit/>
          </a:bodyPr>
          <a:lstStyle>
            <a:lvl1pPr algn="l">
              <a:lnSpc>
                <a:spcPct val="125000"/>
              </a:lnSpc>
              <a:defRPr sz="8000" b="0" i="0" u="none" strike="noStrike">
                <a:solidFill>
                  <a:srgbClr val="1F2329">
                    <a:alpha val="100000"/>
                  </a:srgbClr>
                </a:solidFill>
                <a:latin typeface="Roboto"/>
              </a:defRPr>
            </a:lvl1pPr>
          </a:lstStyle>
          <a:p>
            <a:pPr indent="0" algn="l">
              <a:lnSpc>
                <a:spcPct val="125000"/>
              </a:lnSpc>
            </a:pPr>
            <a:r>
              <a:rPr lang="en-US" sz="8000" b="0" i="0" u="none" strike="noStrike">
                <a:solidFill>
                  <a:srgbClr val="1F2329"/>
                </a:solidFill>
                <a:latin typeface="Roboto"/>
                <a:ea typeface="Roboto"/>
                <a:cs typeface="Roboto"/>
                <a:sym typeface="Roboto"/>
              </a:rPr>
              <a:t>Multi-view data</a:t>
            </a: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Introduction</a:t>
            </a:r>
          </a:p>
        </p:txBody>
      </p:sp>
      <p:pic>
        <p:nvPicPr>
          <p:cNvPr id="4" name="Picture 4"/>
          <p:cNvPicPr>
            <a:picLocks noChangeAspect="1"/>
          </p:cNvPicPr>
          <p:nvPr/>
        </p:nvPicPr>
        <p:blipFill>
          <a:blip r:embed="rId3"/>
          <a:stretch>
            <a:fillRect/>
          </a:stretch>
        </p:blipFill>
        <p:spPr>
          <a:xfrm>
            <a:off x="2577423" y="4240534"/>
            <a:ext cx="19525129" cy="7899332"/>
          </a:xfrm>
          <a:prstGeom prst="rect">
            <a:avLst/>
          </a:prstGeom>
          <a:ln>
            <a:noFill/>
            <a:prstDash val="solid"/>
          </a:ln>
        </p:spPr>
      </p:pic>
      <p:sp>
        <p:nvSpPr>
          <p:cNvPr id="5" name="AutoShape 5"/>
          <p:cNvSpPr/>
          <p:nvPr/>
        </p:nvSpPr>
        <p:spPr>
          <a:xfrm>
            <a:off x="2146300" y="12323378"/>
            <a:ext cx="22237700" cy="6858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3600" b="0" i="0" u="none" strike="noStrike">
                <a:solidFill>
                  <a:srgbClr val="1F2329"/>
                </a:solidFill>
                <a:latin typeface="Roboto"/>
                <a:ea typeface="Roboto"/>
                <a:cs typeface="Roboto"/>
                <a:sym typeface="Roboto"/>
              </a:rPr>
              <a:t>Five views (CENTRIST, ColorMoment, LBP, HOG and SIFT) on three sample images from Caltech101.</a:t>
            </a:r>
            <a:endParaRPr lang="en-US"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hasCustomPrompt="1"/>
          </p:nvPr>
        </p:nvSpPr>
        <p:spPr>
          <a:xfrm>
            <a:off x="629230" y="2779287"/>
            <a:ext cx="14592300" cy="2438400"/>
          </a:xfrm>
          <a:prstGeom prst="rect">
            <a:avLst/>
          </a:prstGeom>
        </p:spPr>
        <p:txBody>
          <a:bodyPr wrap="square" lIns="0" tIns="0" rIns="0" bIns="0">
            <a:noAutofit/>
          </a:bodyPr>
          <a:lstStyle>
            <a:lvl1pPr algn="l">
              <a:lnSpc>
                <a:spcPct val="125000"/>
              </a:lnSpc>
              <a:defRPr sz="6400" b="0" i="0" u="none" strike="noStrike">
                <a:solidFill>
                  <a:srgbClr val="1F2329">
                    <a:alpha val="100000"/>
                  </a:srgbClr>
                </a:solidFill>
                <a:latin typeface="Roboto"/>
              </a:defRPr>
            </a:lvl1pPr>
          </a:lstStyle>
          <a:p>
            <a:pPr indent="0" algn="l">
              <a:lnSpc>
                <a:spcPct val="125000"/>
              </a:lnSpc>
            </a:pPr>
            <a:r>
              <a:rPr lang="en-US" sz="6400" b="0" i="0" u="none" strike="noStrike">
                <a:solidFill>
                  <a:srgbClr val="1F2329"/>
                </a:solidFill>
                <a:latin typeface="Roboto"/>
                <a:ea typeface="Roboto"/>
                <a:cs typeface="Roboto"/>
                <a:sym typeface="Roboto"/>
              </a:rPr>
              <a:t>Traditional graph-based clustering</a:t>
            </a:r>
          </a:p>
          <a:p>
            <a:pPr indent="0" algn="l">
              <a:lnSpc>
                <a:spcPct val="125000"/>
              </a:lnSpc>
            </a:pPr>
            <a:endParaRPr lang="en-US" sz="6400" b="0" i="0" u="none" strike="noStrike">
              <a:solidFill>
                <a:srgbClr val="1F2329"/>
              </a:solidFill>
              <a:latin typeface="Roboto"/>
              <a:ea typeface="Roboto"/>
              <a:cs typeface="Roboto"/>
              <a:sym typeface="Roboto"/>
            </a:endParaRP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Background &amp; Motivation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AutoShape 2"/>
              <p:cNvSpPr>
                <a:spLocks noGrp="1"/>
              </p:cNvSpPr>
              <p:nvPr>
                <p:ph type="body" sz="quarter" idx="1" hasCustomPrompt="1"/>
              </p:nvPr>
            </p:nvSpPr>
            <p:spPr>
              <a:xfrm>
                <a:off x="629229" y="3001124"/>
                <a:ext cx="22252542" cy="7091545"/>
              </a:xfrm>
              <a:prstGeom prst="rect">
                <a:avLst/>
              </a:prstGeom>
            </p:spPr>
            <p:txBody>
              <a:bodyPr wrap="square" lIns="0" tIns="0" rIns="0" bIns="0" anchor="t">
                <a:noAutofit/>
              </a:bodyPr>
              <a:lstStyle>
                <a:lvl1pPr algn="l">
                  <a:lnSpc>
                    <a:spcPct val="125000"/>
                  </a:lnSpc>
                  <a:defRPr sz="3200" b="0" i="0" u="none" strike="noStrike">
                    <a:solidFill>
                      <a:srgbClr val="1F2329">
                        <a:alpha val="100000"/>
                      </a:srgbClr>
                    </a:solidFill>
                    <a:latin typeface="Roboto"/>
                  </a:defRPr>
                </a:lvl1pPr>
              </a:lstStyle>
              <a:p>
                <a:r>
                  <a:rPr lang="en-US" sz="4400" b="0" i="0" u="none" strike="noStrike" dirty="0">
                    <a:solidFill>
                      <a:srgbClr val="1F2329"/>
                    </a:solidFill>
                    <a:ea typeface="Roboto"/>
                    <a:cs typeface="Roboto"/>
                    <a:sym typeface="Roboto"/>
                  </a:rPr>
                  <a:t>Given multiview data points </a:t>
                </a:r>
                <a14:m>
                  <m:oMath xmlns:m="http://schemas.openxmlformats.org/officeDocument/2006/math">
                    <m:r>
                      <a:rPr lang="en-US" sz="4400" b="1" i="1" dirty="0">
                        <a:solidFill>
                          <a:srgbClr val="1F2329"/>
                        </a:solidFill>
                        <a:latin typeface="Cambria Math" panose="02040503050406030204" pitchFamily="18" charset="0"/>
                        <a:ea typeface="Roboto"/>
                        <a:cs typeface="Roboto"/>
                        <a:sym typeface="Roboto"/>
                      </a:rPr>
                      <m:t>𝐗</m:t>
                    </m:r>
                    <m:r>
                      <a:rPr lang="en-US" altLang="zh-CN" sz="4400" b="1" i="0" dirty="0" smtClean="0">
                        <a:solidFill>
                          <a:srgbClr val="1F2329"/>
                        </a:solidFill>
                        <a:latin typeface="Cambria Math" panose="02040503050406030204" pitchFamily="18" charset="0"/>
                        <a:ea typeface="Roboto"/>
                        <a:cs typeface="Roboto"/>
                        <a:sym typeface="Roboto"/>
                      </a:rPr>
                      <m:t>={ </m:t>
                    </m:r>
                    <m:sSup>
                      <m:sSupPr>
                        <m:ctrlPr>
                          <a:rPr lang="en-US" altLang="zh-CN" sz="4400" b="1" i="1" dirty="0" smtClean="0">
                            <a:solidFill>
                              <a:srgbClr val="1F2329"/>
                            </a:solidFill>
                            <a:latin typeface="Cambria Math" panose="02040503050406030204" pitchFamily="18" charset="0"/>
                            <a:ea typeface="Roboto"/>
                            <a:cs typeface="Roboto"/>
                            <a:sym typeface="Roboto"/>
                          </a:rPr>
                        </m:ctrlPr>
                      </m:sSupPr>
                      <m:e>
                        <m:r>
                          <a:rPr lang="en-US" altLang="zh-CN" sz="4400" b="1" i="1" dirty="0" smtClean="0">
                            <a:solidFill>
                              <a:srgbClr val="1F2329"/>
                            </a:solidFill>
                            <a:latin typeface="Cambria Math" panose="02040503050406030204" pitchFamily="18" charset="0"/>
                            <a:ea typeface="Roboto"/>
                            <a:cs typeface="Roboto"/>
                            <a:sym typeface="Roboto"/>
                          </a:rPr>
                          <m:t>𝑿</m:t>
                        </m:r>
                      </m:e>
                      <m:sup>
                        <m:d>
                          <m:dPr>
                            <m:ctrlPr>
                              <a:rPr lang="en-US" altLang="zh-CN" sz="4400" b="1" i="1" dirty="0" smtClean="0">
                                <a:solidFill>
                                  <a:srgbClr val="1F2329"/>
                                </a:solidFill>
                                <a:latin typeface="Cambria Math" panose="02040503050406030204" pitchFamily="18" charset="0"/>
                                <a:ea typeface="Roboto"/>
                                <a:cs typeface="Roboto"/>
                                <a:sym typeface="Roboto"/>
                              </a:rPr>
                            </m:ctrlPr>
                          </m:dPr>
                          <m:e>
                            <m:r>
                              <a:rPr lang="en-US" altLang="zh-CN" sz="4400" b="1" i="1" dirty="0" smtClean="0">
                                <a:solidFill>
                                  <a:srgbClr val="1F2329"/>
                                </a:solidFill>
                                <a:latin typeface="Cambria Math" panose="02040503050406030204" pitchFamily="18" charset="0"/>
                                <a:ea typeface="Roboto"/>
                                <a:cs typeface="Roboto"/>
                                <a:sym typeface="Roboto"/>
                              </a:rPr>
                              <m:t>𝟏</m:t>
                            </m:r>
                          </m:e>
                        </m:d>
                      </m:sup>
                    </m:sSup>
                    <m:r>
                      <a:rPr lang="en-US" altLang="zh-CN" sz="4400" b="1" i="1" dirty="0" smtClean="0">
                        <a:solidFill>
                          <a:srgbClr val="1F2329"/>
                        </a:solidFill>
                        <a:latin typeface="Cambria Math" panose="02040503050406030204" pitchFamily="18" charset="0"/>
                        <a:ea typeface="Roboto"/>
                        <a:cs typeface="Roboto"/>
                        <a:sym typeface="Roboto"/>
                      </a:rPr>
                      <m:t>,</m:t>
                    </m:r>
                    <m:sSup>
                      <m:sSupPr>
                        <m:ctrlPr>
                          <a:rPr lang="en-US" altLang="zh-CN" sz="4400" b="1" i="1" dirty="0">
                            <a:solidFill>
                              <a:srgbClr val="1F2329"/>
                            </a:solidFill>
                            <a:latin typeface="Cambria Math" panose="02040503050406030204" pitchFamily="18" charset="0"/>
                            <a:ea typeface="Roboto"/>
                            <a:cs typeface="Roboto"/>
                            <a:sym typeface="Roboto"/>
                          </a:rPr>
                        </m:ctrlPr>
                      </m:sSupPr>
                      <m:e>
                        <m:r>
                          <a:rPr lang="en-US" altLang="zh-CN" sz="4400" b="1" i="1" dirty="0">
                            <a:solidFill>
                              <a:srgbClr val="1F2329"/>
                            </a:solidFill>
                            <a:latin typeface="Cambria Math" panose="02040503050406030204" pitchFamily="18" charset="0"/>
                            <a:ea typeface="Roboto"/>
                            <a:cs typeface="Roboto"/>
                            <a:sym typeface="Roboto"/>
                          </a:rPr>
                          <m:t>𝑿</m:t>
                        </m:r>
                      </m:e>
                      <m:sup>
                        <m:d>
                          <m:dPr>
                            <m:ctrlPr>
                              <a:rPr lang="en-US" altLang="zh-CN" sz="4400" b="1" i="1" dirty="0">
                                <a:solidFill>
                                  <a:srgbClr val="1F2329"/>
                                </a:solidFill>
                                <a:latin typeface="Cambria Math" panose="02040503050406030204" pitchFamily="18" charset="0"/>
                                <a:ea typeface="Roboto"/>
                                <a:cs typeface="Roboto"/>
                                <a:sym typeface="Roboto"/>
                              </a:rPr>
                            </m:ctrlPr>
                          </m:dPr>
                          <m:e>
                            <m:r>
                              <a:rPr lang="en-US" altLang="zh-CN" sz="4400" b="1" i="1" dirty="0" smtClean="0">
                                <a:solidFill>
                                  <a:srgbClr val="1F2329"/>
                                </a:solidFill>
                                <a:latin typeface="Cambria Math" panose="02040503050406030204" pitchFamily="18" charset="0"/>
                                <a:ea typeface="Roboto"/>
                                <a:cs typeface="Roboto"/>
                                <a:sym typeface="Roboto"/>
                              </a:rPr>
                              <m:t>𝟐</m:t>
                            </m:r>
                          </m:e>
                        </m:d>
                      </m:sup>
                    </m:sSup>
                    <m:r>
                      <a:rPr lang="en-US" altLang="zh-CN" sz="4400" b="1" i="1" dirty="0" smtClean="0">
                        <a:solidFill>
                          <a:srgbClr val="1F2329"/>
                        </a:solidFill>
                        <a:latin typeface="Cambria Math" panose="02040503050406030204" pitchFamily="18" charset="0"/>
                        <a:ea typeface="Roboto"/>
                        <a:cs typeface="Roboto"/>
                        <a:sym typeface="Roboto"/>
                      </a:rPr>
                      <m:t>, …,</m:t>
                    </m:r>
                    <m:sSup>
                      <m:sSupPr>
                        <m:ctrlPr>
                          <a:rPr lang="en-US" altLang="zh-CN" sz="4400" b="1" i="1" dirty="0">
                            <a:solidFill>
                              <a:srgbClr val="1F2329"/>
                            </a:solidFill>
                            <a:latin typeface="Cambria Math" panose="02040503050406030204" pitchFamily="18" charset="0"/>
                            <a:ea typeface="Roboto"/>
                            <a:cs typeface="Roboto"/>
                            <a:sym typeface="Roboto"/>
                          </a:rPr>
                        </m:ctrlPr>
                      </m:sSupPr>
                      <m:e>
                        <m:r>
                          <a:rPr lang="en-US" altLang="zh-CN" sz="4400" b="1" i="1" dirty="0">
                            <a:solidFill>
                              <a:srgbClr val="1F2329"/>
                            </a:solidFill>
                            <a:latin typeface="Cambria Math" panose="02040503050406030204" pitchFamily="18" charset="0"/>
                            <a:ea typeface="Roboto"/>
                            <a:cs typeface="Roboto"/>
                            <a:sym typeface="Roboto"/>
                          </a:rPr>
                          <m:t>𝑿</m:t>
                        </m:r>
                      </m:e>
                      <m:sup>
                        <m:d>
                          <m:dPr>
                            <m:ctrlPr>
                              <a:rPr lang="en-US" altLang="zh-CN" sz="4400" b="1" i="1" dirty="0">
                                <a:solidFill>
                                  <a:srgbClr val="1F2329"/>
                                </a:solidFill>
                                <a:latin typeface="Cambria Math" panose="02040503050406030204" pitchFamily="18" charset="0"/>
                                <a:ea typeface="Roboto"/>
                                <a:cs typeface="Roboto"/>
                                <a:sym typeface="Roboto"/>
                              </a:rPr>
                            </m:ctrlPr>
                          </m:dPr>
                          <m:e>
                            <m:sSub>
                              <m:sSubPr>
                                <m:ctrlPr>
                                  <a:rPr lang="en-US" altLang="zh-CN" sz="4400" b="1" i="1" dirty="0" smtClean="0">
                                    <a:solidFill>
                                      <a:srgbClr val="1F2329"/>
                                    </a:solidFill>
                                    <a:latin typeface="Cambria Math" panose="02040503050406030204" pitchFamily="18" charset="0"/>
                                    <a:ea typeface="Roboto"/>
                                    <a:cs typeface="Roboto"/>
                                    <a:sym typeface="Roboto"/>
                                  </a:rPr>
                                </m:ctrlPr>
                              </m:sSubPr>
                              <m:e>
                                <m:r>
                                  <a:rPr lang="en-US" altLang="zh-CN" sz="4400" b="1" i="1" dirty="0" smtClean="0">
                                    <a:solidFill>
                                      <a:srgbClr val="1F2329"/>
                                    </a:solidFill>
                                    <a:latin typeface="Cambria Math" panose="02040503050406030204" pitchFamily="18" charset="0"/>
                                    <a:ea typeface="Roboto"/>
                                    <a:cs typeface="Roboto"/>
                                    <a:sym typeface="Roboto"/>
                                  </a:rPr>
                                  <m:t>𝒏</m:t>
                                </m:r>
                              </m:e>
                              <m:sub>
                                <m:r>
                                  <a:rPr lang="en-US" altLang="zh-CN" sz="4400" b="1" i="1" dirty="0" smtClean="0">
                                    <a:solidFill>
                                      <a:srgbClr val="1F2329"/>
                                    </a:solidFill>
                                    <a:latin typeface="Cambria Math" panose="02040503050406030204" pitchFamily="18" charset="0"/>
                                    <a:ea typeface="Roboto"/>
                                    <a:cs typeface="Roboto"/>
                                    <a:sym typeface="Roboto"/>
                                  </a:rPr>
                                  <m:t>𝒗</m:t>
                                </m:r>
                              </m:sub>
                            </m:sSub>
                          </m:e>
                        </m:d>
                      </m:sup>
                    </m:sSup>
                    <m:r>
                      <a:rPr lang="en-US" altLang="zh-CN" sz="4400" b="1" i="1" dirty="0" smtClean="0">
                        <a:solidFill>
                          <a:srgbClr val="1F2329"/>
                        </a:solidFill>
                        <a:latin typeface="Cambria Math" panose="02040503050406030204" pitchFamily="18" charset="0"/>
                        <a:ea typeface="Roboto"/>
                        <a:cs typeface="Roboto"/>
                        <a:sym typeface="Roboto"/>
                      </a:rPr>
                      <m:t>}</m:t>
                    </m:r>
                  </m:oMath>
                </a14:m>
                <a:r>
                  <a:rPr lang="en-US" sz="4400" b="0" i="0" u="none" strike="noStrike" dirty="0">
                    <a:solidFill>
                      <a:srgbClr val="1F2329"/>
                    </a:solidFill>
                    <a:ea typeface="Roboto"/>
                    <a:cs typeface="Roboto"/>
                    <a:sym typeface="Roboto"/>
                  </a:rPr>
                  <a:t>, where each view </a:t>
                </a:r>
                <a14:m>
                  <m:oMath xmlns:m="http://schemas.openxmlformats.org/officeDocument/2006/math">
                    <m:sSup>
                      <m:sSupPr>
                        <m:ctrlPr>
                          <a:rPr lang="en-US" altLang="zh-CN" sz="4400" b="1" i="1" dirty="0">
                            <a:solidFill>
                              <a:srgbClr val="1F2329"/>
                            </a:solidFill>
                            <a:latin typeface="Cambria Math" panose="02040503050406030204" pitchFamily="18" charset="0"/>
                            <a:ea typeface="Roboto"/>
                            <a:cs typeface="Roboto"/>
                            <a:sym typeface="Roboto"/>
                          </a:rPr>
                        </m:ctrlPr>
                      </m:sSupPr>
                      <m:e>
                        <m:r>
                          <a:rPr lang="en-US" altLang="zh-CN" sz="4400" b="1" i="1" dirty="0">
                            <a:solidFill>
                              <a:srgbClr val="1F2329"/>
                            </a:solidFill>
                            <a:latin typeface="Cambria Math" panose="02040503050406030204" pitchFamily="18" charset="0"/>
                            <a:ea typeface="Roboto"/>
                            <a:cs typeface="Roboto"/>
                            <a:sym typeface="Roboto"/>
                          </a:rPr>
                          <m:t>𝑿</m:t>
                        </m:r>
                      </m:e>
                      <m:sup>
                        <m:d>
                          <m:dPr>
                            <m:ctrlPr>
                              <a:rPr lang="en-US" altLang="zh-CN" sz="4400" b="1" i="1" dirty="0">
                                <a:solidFill>
                                  <a:srgbClr val="1F2329"/>
                                </a:solidFill>
                                <a:latin typeface="Cambria Math" panose="02040503050406030204" pitchFamily="18" charset="0"/>
                                <a:ea typeface="Roboto"/>
                                <a:cs typeface="Roboto"/>
                                <a:sym typeface="Roboto"/>
                              </a:rPr>
                            </m:ctrlPr>
                          </m:dPr>
                          <m:e>
                            <m:r>
                              <a:rPr lang="en-US" altLang="zh-CN" sz="4400" b="1" i="1" dirty="0" smtClean="0">
                                <a:solidFill>
                                  <a:srgbClr val="1F2329"/>
                                </a:solidFill>
                                <a:latin typeface="Cambria Math" panose="02040503050406030204" pitchFamily="18" charset="0"/>
                                <a:ea typeface="Roboto"/>
                                <a:cs typeface="Roboto"/>
                                <a:sym typeface="Roboto"/>
                              </a:rPr>
                              <m:t>𝒗</m:t>
                            </m:r>
                          </m:e>
                        </m:d>
                      </m:sup>
                    </m:sSup>
                  </m:oMath>
                </a14:m>
                <a:r>
                  <a:rPr lang="en-US" sz="4400" b="0" i="0" u="none" strike="noStrike" dirty="0">
                    <a:solidFill>
                      <a:srgbClr val="1F2329"/>
                    </a:solidFill>
                    <a:ea typeface="Roboto"/>
                    <a:cs typeface="Roboto"/>
                    <a:sym typeface="Roboto"/>
                  </a:rPr>
                  <a:t> contains data points represented as features, the goal is to partition the data points into </a:t>
                </a:r>
                <a14:m>
                  <m:oMath xmlns:m="http://schemas.openxmlformats.org/officeDocument/2006/math">
                    <m:r>
                      <a:rPr lang="en-US" altLang="zh-CN" sz="4400" b="1" i="1" dirty="0" smtClean="0">
                        <a:solidFill>
                          <a:srgbClr val="1F2329"/>
                        </a:solidFill>
                        <a:latin typeface="Cambria Math" panose="02040503050406030204" pitchFamily="18" charset="0"/>
                        <a:ea typeface="Roboto"/>
                        <a:cs typeface="Roboto"/>
                        <a:sym typeface="Roboto"/>
                      </a:rPr>
                      <m:t>𝒄</m:t>
                    </m:r>
                  </m:oMath>
                </a14:m>
                <a:r>
                  <a:rPr lang="en-US" sz="4400" b="0" i="0" u="none" strike="noStrike" dirty="0">
                    <a:solidFill>
                      <a:srgbClr val="1F2329"/>
                    </a:solidFill>
                    <a:ea typeface="Roboto"/>
                    <a:cs typeface="Roboto"/>
                    <a:sym typeface="Roboto"/>
                  </a:rPr>
                  <a:t> clusters.</a:t>
                </a:r>
              </a:p>
              <a:p>
                <a:endParaRPr lang="en-US" sz="4400" dirty="0">
                  <a:solidFill>
                    <a:srgbClr val="1F2329"/>
                  </a:solidFill>
                  <a:ea typeface="Roboto"/>
                  <a:cs typeface="Roboto"/>
                  <a:sym typeface="Roboto"/>
                </a:endParaRPr>
              </a:p>
              <a:p>
                <a:r>
                  <a:rPr lang="en-US" sz="4400" b="1" i="0" u="none" strike="noStrike" dirty="0">
                    <a:solidFill>
                      <a:srgbClr val="1F2329"/>
                    </a:solidFill>
                    <a:ea typeface="Roboto"/>
                    <a:cs typeface="Roboto"/>
                    <a:sym typeface="Roboto"/>
                  </a:rPr>
                  <a:t>Goals:</a:t>
                </a:r>
              </a:p>
              <a:p>
                <a:pPr marL="742950" indent="-742950">
                  <a:buAutoNum type="arabicPeriod"/>
                </a:pPr>
                <a:r>
                  <a:rPr lang="en-US" altLang="zh-CN" sz="4400" dirty="0">
                    <a:solidFill>
                      <a:srgbClr val="1F2329"/>
                    </a:solidFill>
                    <a:ea typeface="Roboto"/>
                    <a:cs typeface="Roboto"/>
                  </a:rPr>
                  <a:t>Learns the optimal graph structures from multiple views. </a:t>
                </a:r>
              </a:p>
              <a:p>
                <a:pPr marL="742950" indent="-742950">
                  <a:buAutoNum type="arabicPeriod"/>
                </a:pPr>
                <a:r>
                  <a:rPr lang="en-US" altLang="zh-CN" sz="4400" dirty="0">
                    <a:solidFill>
                      <a:srgbClr val="1F2329"/>
                    </a:solidFill>
                    <a:ea typeface="Roboto"/>
                    <a:cs typeface="Roboto"/>
                  </a:rPr>
                  <a:t>Integrates these graphs into a global graph for directly obtaining cluster indicators </a:t>
                </a:r>
                <a:r>
                  <a:rPr lang="en-US" altLang="zh-CN" sz="4400" dirty="0">
                    <a:solidFill>
                      <a:srgbClr val="FF0000"/>
                    </a:solidFill>
                    <a:ea typeface="Roboto"/>
                    <a:cs typeface="Roboto"/>
                  </a:rPr>
                  <a:t>without</a:t>
                </a:r>
                <a:r>
                  <a:rPr lang="en-US" altLang="zh-CN" sz="4400" dirty="0">
                    <a:solidFill>
                      <a:srgbClr val="1F2329"/>
                    </a:solidFill>
                    <a:ea typeface="Roboto"/>
                    <a:cs typeface="Roboto"/>
                  </a:rPr>
                  <a:t> additional graph-cut or k-means post-processing.</a:t>
                </a:r>
                <a:endParaRPr lang="en-US" sz="4400" dirty="0">
                  <a:solidFill>
                    <a:srgbClr val="1F2329"/>
                  </a:solidFill>
                  <a:ea typeface="Roboto"/>
                  <a:cs typeface="Roboto"/>
                  <a:sym typeface="Roboto"/>
                </a:endParaRPr>
              </a:p>
            </p:txBody>
          </p:sp>
        </mc:Choice>
        <mc:Fallback>
          <p:sp>
            <p:nvSpPr>
              <p:cNvPr id="2" name="AutoShape 2"/>
              <p:cNvSpPr>
                <a:spLocks noGrp="1" noRot="1" noChangeAspect="1" noMove="1" noResize="1" noEditPoints="1" noAdjustHandles="1" noChangeArrowheads="1" noChangeShapeType="1" noTextEdit="1"/>
              </p:cNvSpPr>
              <p:nvPr>
                <p:ph type="body" sz="quarter" idx="1" hasCustomPrompt="1"/>
              </p:nvPr>
            </p:nvSpPr>
            <p:spPr>
              <a:xfrm>
                <a:off x="629229" y="3001124"/>
                <a:ext cx="22252542" cy="7091545"/>
              </a:xfrm>
              <a:prstGeom prst="rect">
                <a:avLst/>
              </a:prstGeom>
              <a:blipFill>
                <a:blip r:embed="rId3"/>
                <a:stretch>
                  <a:fillRect l="-1483" t="-537" r="-913"/>
                </a:stretch>
              </a:blipFill>
            </p:spPr>
            <p:txBody>
              <a:bodyPr/>
              <a:lstStyle/>
              <a:p>
                <a:r>
                  <a:rPr lang="zh-CN" altLang="en-US">
                    <a:noFill/>
                  </a:rPr>
                  <a:t> </a:t>
                </a:r>
              </a:p>
            </p:txBody>
          </p:sp>
        </mc:Fallback>
      </mc:AlternateContent>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Problem Setup</a:t>
            </a:r>
          </a:p>
        </p:txBody>
      </p:sp>
      <p:sp>
        <p:nvSpPr>
          <p:cNvPr id="4" name="AutoShape 4"/>
          <p:cNvSpPr/>
          <p:nvPr/>
        </p:nvSpPr>
        <p:spPr>
          <a:xfrm>
            <a:off x="18267624" y="1311765"/>
            <a:ext cx="2844800" cy="609600"/>
          </a:xfrm>
          <a:prstGeom prst="rect">
            <a:avLst/>
          </a:prstGeom>
          <a:noFill/>
          <a:ln w="25400">
            <a:noFill/>
            <a:prstDash val="solid"/>
          </a:ln>
        </p:spPr>
        <p:txBody>
          <a:bodyPr wrap="square" lIns="0" tIns="0" rIns="0" bIns="0" rtlCol="0" anchor="ctr">
            <a:noAutofit/>
          </a:bodyPr>
          <a:lstStyle/>
          <a:p>
            <a:pPr algn="l">
              <a:defRPr/>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Methodology</a:t>
            </a:r>
          </a:p>
        </p:txBody>
      </p:sp>
      <p:grpSp>
        <p:nvGrpSpPr>
          <p:cNvPr id="12" name="组合 11">
            <a:extLst>
              <a:ext uri="{FF2B5EF4-FFF2-40B4-BE49-F238E27FC236}">
                <a16:creationId xmlns:a16="http://schemas.microsoft.com/office/drawing/2014/main" id="{AE3E1B80-343E-4AFA-A272-B17C5107F8C7}"/>
              </a:ext>
            </a:extLst>
          </p:cNvPr>
          <p:cNvGrpSpPr/>
          <p:nvPr/>
        </p:nvGrpSpPr>
        <p:grpSpPr>
          <a:xfrm>
            <a:off x="2736583" y="5750650"/>
            <a:ext cx="18910833" cy="6498877"/>
            <a:chOff x="2736582" y="1867901"/>
            <a:chExt cx="18910833" cy="6498877"/>
          </a:xfrm>
        </p:grpSpPr>
        <p:pic>
          <p:nvPicPr>
            <p:cNvPr id="4" name="图片 3">
              <a:extLst>
                <a:ext uri="{FF2B5EF4-FFF2-40B4-BE49-F238E27FC236}">
                  <a16:creationId xmlns:a16="http://schemas.microsoft.com/office/drawing/2014/main" id="{EE6CC063-9029-8F88-7151-47992FEC9B94}"/>
                </a:ext>
              </a:extLst>
            </p:cNvPr>
            <p:cNvPicPr>
              <a:picLocks noChangeAspect="1"/>
            </p:cNvPicPr>
            <p:nvPr/>
          </p:nvPicPr>
          <p:blipFill>
            <a:blip r:embed="rId3"/>
            <a:stretch>
              <a:fillRect/>
            </a:stretch>
          </p:blipFill>
          <p:spPr>
            <a:xfrm>
              <a:off x="2736582" y="1867901"/>
              <a:ext cx="18910833" cy="5790991"/>
            </a:xfrm>
            <a:prstGeom prst="rect">
              <a:avLst/>
            </a:prstGeom>
          </p:spPr>
        </p:pic>
        <p:sp>
          <p:nvSpPr>
            <p:cNvPr id="5" name="文本框 4">
              <a:extLst>
                <a:ext uri="{FF2B5EF4-FFF2-40B4-BE49-F238E27FC236}">
                  <a16:creationId xmlns:a16="http://schemas.microsoft.com/office/drawing/2014/main" id="{41B33B86-0BE3-EE45-B866-5A03B693129D}"/>
                </a:ext>
              </a:extLst>
            </p:cNvPr>
            <p:cNvSpPr txBox="1"/>
            <p:nvPr/>
          </p:nvSpPr>
          <p:spPr>
            <a:xfrm>
              <a:off x="8593097" y="7658892"/>
              <a:ext cx="7197804" cy="707886"/>
            </a:xfrm>
            <a:prstGeom prst="rect">
              <a:avLst/>
            </a:prstGeom>
            <a:noFill/>
          </p:spPr>
          <p:txBody>
            <a:bodyPr wrap="none" rtlCol="0">
              <a:spAutoFit/>
            </a:bodyPr>
            <a:lstStyle/>
            <a:p>
              <a:r>
                <a:rPr lang="en-US" altLang="zh-CN" sz="4000" b="1" dirty="0">
                  <a:solidFill>
                    <a:srgbClr val="141413"/>
                  </a:solidFill>
                  <a:effectLst/>
                  <a:latin typeface="Times"/>
                </a:rPr>
                <a:t>Schematic of the graph learning</a:t>
              </a:r>
            </a:p>
          </p:txBody>
        </p:sp>
      </p:grpSp>
      <p:grpSp>
        <p:nvGrpSpPr>
          <p:cNvPr id="16" name="组合 15">
            <a:extLst>
              <a:ext uri="{FF2B5EF4-FFF2-40B4-BE49-F238E27FC236}">
                <a16:creationId xmlns:a16="http://schemas.microsoft.com/office/drawing/2014/main" id="{CF53F0D7-56BF-A42F-30AF-129AA228E060}"/>
              </a:ext>
            </a:extLst>
          </p:cNvPr>
          <p:cNvGrpSpPr/>
          <p:nvPr/>
        </p:nvGrpSpPr>
        <p:grpSpPr>
          <a:xfrm>
            <a:off x="629230" y="3969604"/>
            <a:ext cx="22811983" cy="1200330"/>
            <a:chOff x="629230" y="4220854"/>
            <a:chExt cx="22811983" cy="1200330"/>
          </a:xfrm>
        </p:grpSpPr>
        <p:grpSp>
          <p:nvGrpSpPr>
            <p:cNvPr id="13" name="组合 12">
              <a:extLst>
                <a:ext uri="{FF2B5EF4-FFF2-40B4-BE49-F238E27FC236}">
                  <a16:creationId xmlns:a16="http://schemas.microsoft.com/office/drawing/2014/main" id="{B7FB4377-B313-00F0-B9C5-9D15EBE90DCE}"/>
                </a:ext>
              </a:extLst>
            </p:cNvPr>
            <p:cNvGrpSpPr/>
            <p:nvPr/>
          </p:nvGrpSpPr>
          <p:grpSpPr>
            <a:xfrm>
              <a:off x="629230" y="4220854"/>
              <a:ext cx="22811983" cy="1200330"/>
              <a:chOff x="629230" y="10412930"/>
              <a:chExt cx="22811983" cy="1200330"/>
            </a:xfrm>
          </p:grpSpPr>
          <p:sp>
            <p:nvSpPr>
              <p:cNvPr id="7" name="文本框 6">
                <a:extLst>
                  <a:ext uri="{FF2B5EF4-FFF2-40B4-BE49-F238E27FC236}">
                    <a16:creationId xmlns:a16="http://schemas.microsoft.com/office/drawing/2014/main" id="{CC694023-0BF6-FA99-F968-29BA81A5AFF8}"/>
                  </a:ext>
                </a:extLst>
              </p:cNvPr>
              <p:cNvSpPr txBox="1"/>
              <p:nvPr/>
            </p:nvSpPr>
            <p:spPr>
              <a:xfrm>
                <a:off x="629230" y="10412931"/>
                <a:ext cx="7270483" cy="1200329"/>
              </a:xfrm>
              <a:prstGeom prst="rect">
                <a:avLst/>
              </a:prstGeom>
              <a:noFill/>
            </p:spPr>
            <p:txBody>
              <a:bodyPr wrap="square">
                <a:spAutoFit/>
              </a:bodyPr>
              <a:lstStyle/>
              <a:p>
                <a:r>
                  <a:rPr lang="en-US" altLang="zh-CN" sz="3600" dirty="0"/>
                  <a:t>Learning single-view graphs independently from each view. </a:t>
                </a:r>
                <a:endParaRPr lang="zh-CN" altLang="en-US" sz="3600" dirty="0"/>
              </a:p>
            </p:txBody>
          </p:sp>
          <p:sp>
            <p:nvSpPr>
              <p:cNvPr id="8" name="文本框 7">
                <a:extLst>
                  <a:ext uri="{FF2B5EF4-FFF2-40B4-BE49-F238E27FC236}">
                    <a16:creationId xmlns:a16="http://schemas.microsoft.com/office/drawing/2014/main" id="{EC7588F3-6E73-6C26-5F22-12CFECB1F7CC}"/>
                  </a:ext>
                </a:extLst>
              </p:cNvPr>
              <p:cNvSpPr txBox="1"/>
              <p:nvPr/>
            </p:nvSpPr>
            <p:spPr>
              <a:xfrm>
                <a:off x="8399980" y="10412930"/>
                <a:ext cx="7270483" cy="1200329"/>
              </a:xfrm>
              <a:prstGeom prst="rect">
                <a:avLst/>
              </a:prstGeom>
              <a:noFill/>
            </p:spPr>
            <p:txBody>
              <a:bodyPr wrap="square">
                <a:spAutoFit/>
              </a:bodyPr>
              <a:lstStyle>
                <a:defPPr marR="0" lvl="0" algn="l" rtl="0">
                  <a:lnSpc>
                    <a:spcPct val="100000"/>
                  </a:lnSpc>
                  <a:spcBef>
                    <a:spcPts val="0"/>
                  </a:spcBef>
                  <a:spcAft>
                    <a:spcPts val="0"/>
                  </a:spcAft>
                </a:defPPr>
                <a:lvl1pPr>
                  <a:defRPr sz="3600"/>
                </a:lvl1pPr>
              </a:lstStyle>
              <a:p>
                <a:r>
                  <a:rPr lang="en-US" altLang="zh-CN" dirty="0"/>
                  <a:t>Integrating these graphs into a global, consistent graph. </a:t>
                </a:r>
                <a:endParaRPr lang="zh-CN" altLang="en-US" dirty="0"/>
              </a:p>
            </p:txBody>
          </p:sp>
          <p:sp>
            <p:nvSpPr>
              <p:cNvPr id="11" name="文本框 10">
                <a:extLst>
                  <a:ext uri="{FF2B5EF4-FFF2-40B4-BE49-F238E27FC236}">
                    <a16:creationId xmlns:a16="http://schemas.microsoft.com/office/drawing/2014/main" id="{655C3558-1BC0-335C-EB49-55E8054A4B1D}"/>
                  </a:ext>
                </a:extLst>
              </p:cNvPr>
              <p:cNvSpPr txBox="1"/>
              <p:nvPr/>
            </p:nvSpPr>
            <p:spPr>
              <a:xfrm>
                <a:off x="16170730" y="10412930"/>
                <a:ext cx="7270483" cy="1200329"/>
              </a:xfrm>
              <a:prstGeom prst="rect">
                <a:avLst/>
              </a:prstGeom>
              <a:noFill/>
            </p:spPr>
            <p:txBody>
              <a:bodyPr wrap="square">
                <a:spAutoFit/>
              </a:bodyPr>
              <a:lstStyle>
                <a:defPPr marR="0" lvl="0" algn="l" rtl="0">
                  <a:lnSpc>
                    <a:spcPct val="100000"/>
                  </a:lnSpc>
                  <a:spcBef>
                    <a:spcPts val="0"/>
                  </a:spcBef>
                  <a:spcAft>
                    <a:spcPts val="0"/>
                  </a:spcAft>
                  <a:defRPr/>
                </a:defPPr>
                <a:lvl1pPr>
                  <a:defRPr sz="3600"/>
                </a:lvl1pPr>
              </a:lstStyle>
              <a:p>
                <a:r>
                  <a:rPr lang="en-US" altLang="zh-CN" dirty="0"/>
                  <a:t>Directly obtaining cluster indicators from the global graph.</a:t>
                </a:r>
                <a:endParaRPr lang="zh-CN" altLang="en-US" dirty="0"/>
              </a:p>
            </p:txBody>
          </p:sp>
        </p:grpSp>
        <p:sp>
          <p:nvSpPr>
            <p:cNvPr id="14" name="右箭头 13">
              <a:extLst>
                <a:ext uri="{FF2B5EF4-FFF2-40B4-BE49-F238E27FC236}">
                  <a16:creationId xmlns:a16="http://schemas.microsoft.com/office/drawing/2014/main" id="{20550CF4-5983-F055-61AF-1B237EF28BAD}"/>
                </a:ext>
              </a:extLst>
            </p:cNvPr>
            <p:cNvSpPr/>
            <p:nvPr/>
          </p:nvSpPr>
          <p:spPr>
            <a:xfrm>
              <a:off x="7282304" y="4551019"/>
              <a:ext cx="584513"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0ACE64C1-9DC4-055F-EE2F-996BF27E38E0}"/>
                </a:ext>
              </a:extLst>
            </p:cNvPr>
            <p:cNvSpPr/>
            <p:nvPr/>
          </p:nvSpPr>
          <p:spPr>
            <a:xfrm>
              <a:off x="15085950" y="4528529"/>
              <a:ext cx="584513" cy="5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7" name="AutoShape 2">
            <a:extLst>
              <a:ext uri="{FF2B5EF4-FFF2-40B4-BE49-F238E27FC236}">
                <a16:creationId xmlns:a16="http://schemas.microsoft.com/office/drawing/2014/main" id="{8BEB3F52-6BEE-A592-6032-A7238A7A6E3E}"/>
              </a:ext>
            </a:extLst>
          </p:cNvPr>
          <p:cNvSpPr>
            <a:spLocks noGrp="1"/>
          </p:cNvSpPr>
          <p:nvPr>
            <p:ph type="body" sz="quarter" idx="1"/>
          </p:nvPr>
        </p:nvSpPr>
        <p:spPr>
          <a:xfrm>
            <a:off x="629230" y="2779287"/>
            <a:ext cx="10515600" cy="609600"/>
          </a:xfrm>
          <a:prstGeom prst="rect">
            <a:avLst/>
          </a:prstGeom>
        </p:spPr>
        <p:txBody>
          <a:bodyPr lIns="0" tIns="0" rIns="0" bIns="0" anchor="ctr"/>
          <a:lstStyle>
            <a:lvl1pPr algn="l">
              <a:lnSpc>
                <a:spcPct val="125000"/>
              </a:lnSpc>
              <a:defRPr sz="3200" b="0" i="0" u="none" strike="noStrike">
                <a:solidFill>
                  <a:srgbClr val="1F2329">
                    <a:alpha val="100000"/>
                  </a:srgbClr>
                </a:solidFill>
                <a:latin typeface="Roboto"/>
              </a:defRPr>
            </a:lvl1pPr>
          </a:lstStyle>
          <a:p>
            <a:pPr algn="l"/>
            <a:r>
              <a:rPr lang="en-US" altLang="zh-CN" sz="4000" b="1" dirty="0"/>
              <a:t>Overview of the Proposed Method</a:t>
            </a:r>
            <a:endParaRPr sz="4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Methodology</a:t>
            </a:r>
          </a:p>
        </p:txBody>
      </p:sp>
      <p:sp>
        <p:nvSpPr>
          <p:cNvPr id="9" name="文本框 8">
            <a:extLst>
              <a:ext uri="{FF2B5EF4-FFF2-40B4-BE49-F238E27FC236}">
                <a16:creationId xmlns:a16="http://schemas.microsoft.com/office/drawing/2014/main" id="{695CA5EB-BEAE-548D-F507-45A0842D98B3}"/>
              </a:ext>
            </a:extLst>
          </p:cNvPr>
          <p:cNvSpPr txBox="1"/>
          <p:nvPr/>
        </p:nvSpPr>
        <p:spPr>
          <a:xfrm>
            <a:off x="1017815" y="7591392"/>
            <a:ext cx="12224656" cy="307777"/>
          </a:xfrm>
          <a:prstGeom prst="rect">
            <a:avLst/>
          </a:prstGeom>
          <a:noFill/>
        </p:spPr>
        <p:txBody>
          <a:bodyPr wrap="square">
            <a:spAutoFit/>
          </a:bodyPr>
          <a:lstStyle/>
          <a:p>
            <a:r>
              <a:rPr lang="en-US" altLang="zh-CN" dirty="0"/>
              <a:t>.</a:t>
            </a:r>
            <a:endParaRPr lang="zh-CN" altLang="en-US" dirty="0"/>
          </a:p>
        </p:txBody>
      </p:sp>
      <mc:AlternateContent xmlns:mc="http://schemas.openxmlformats.org/markup-compatibility/2006">
        <mc:Choice xmlns:a14="http://schemas.microsoft.com/office/drawing/2010/main" Requires="a14">
          <p:sp>
            <p:nvSpPr>
              <p:cNvPr id="18" name="文本占位符 17">
                <a:extLst>
                  <a:ext uri="{FF2B5EF4-FFF2-40B4-BE49-F238E27FC236}">
                    <a16:creationId xmlns:a16="http://schemas.microsoft.com/office/drawing/2014/main" id="{FBE678A1-2164-A91D-5C53-16AF57A23B88}"/>
                  </a:ext>
                </a:extLst>
              </p:cNvPr>
              <p:cNvSpPr>
                <a:spLocks noGrp="1"/>
              </p:cNvSpPr>
              <p:nvPr>
                <p:ph type="body" sz="quarter" idx="1"/>
              </p:nvPr>
            </p:nvSpPr>
            <p:spPr>
              <a:xfrm>
                <a:off x="629229" y="2779286"/>
                <a:ext cx="22013057" cy="1883201"/>
              </a:xfrm>
            </p:spPr>
            <p:txBody>
              <a:bodyPr/>
              <a:lstStyle/>
              <a:p>
                <a:r>
                  <a:rPr lang="en-US" altLang="zh-CN" dirty="0"/>
                  <a:t>Learning an optimal similarity graph </a:t>
                </a:r>
                <a14:m>
                  <m:oMath xmlns:m="http://schemas.openxmlformats.org/officeDocument/2006/math">
                    <m:r>
                      <a:rPr lang="en-US" altLang="zh-CN" b="1" i="1" smtClean="0">
                        <a:latin typeface="Cambria Math" panose="02040503050406030204" pitchFamily="18" charset="0"/>
                      </a:rPr>
                      <m:t>𝑺</m:t>
                    </m:r>
                  </m:oMath>
                </a14:m>
                <a:r>
                  <a:rPr lang="en-US" altLang="zh-CN" dirty="0"/>
                  <a:t> directly from data points with a rank constraint on Laplacian matrix to ensure clear cluster structures.</a:t>
                </a:r>
                <a:endParaRPr lang="zh-CN" altLang="en-US" dirty="0"/>
              </a:p>
            </p:txBody>
          </p:sp>
        </mc:Choice>
        <mc:Fallback>
          <p:sp>
            <p:nvSpPr>
              <p:cNvPr id="18" name="文本占位符 17">
                <a:extLst>
                  <a:ext uri="{FF2B5EF4-FFF2-40B4-BE49-F238E27FC236}">
                    <a16:creationId xmlns:a16="http://schemas.microsoft.com/office/drawing/2014/main" id="{FBE678A1-2164-A91D-5C53-16AF57A23B88}"/>
                  </a:ext>
                </a:extLst>
              </p:cNvPr>
              <p:cNvSpPr>
                <a:spLocks noGrp="1" noRot="1" noChangeAspect="1" noMove="1" noResize="1" noEditPoints="1" noAdjustHandles="1" noChangeArrowheads="1" noChangeShapeType="1" noTextEdit="1"/>
              </p:cNvSpPr>
              <p:nvPr>
                <p:ph type="body" sz="quarter" idx="1"/>
              </p:nvPr>
            </p:nvSpPr>
            <p:spPr>
              <a:xfrm>
                <a:off x="629229" y="2779286"/>
                <a:ext cx="22013057" cy="1883201"/>
              </a:xfrm>
              <a:blipFill>
                <a:blip r:embed="rId3"/>
                <a:stretch>
                  <a:fillRect l="-1096" r="-4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8D9A7C54-CFC4-8F28-BBD9-C9C577D9A77C}"/>
                  </a:ext>
                </a:extLst>
              </p:cNvPr>
              <p:cNvSpPr txBox="1"/>
              <p:nvPr/>
            </p:nvSpPr>
            <p:spPr>
              <a:xfrm>
                <a:off x="629229" y="8232577"/>
                <a:ext cx="22013057" cy="6812121"/>
              </a:xfrm>
              <a:prstGeom prst="rect">
                <a:avLst/>
              </a:prstGeom>
              <a:noFill/>
              <a:ln w="25400">
                <a:noFill/>
                <a:prstDash val="solid"/>
              </a:ln>
              <a:effectLst/>
            </p:spPr>
            <p:txBody>
              <a:bodyPr wrap="square" lIns="0" tIns="0" rIns="0" bIns="0" anchor="t">
                <a:noAutofit/>
              </a:bodyPr>
              <a:lstStyle>
                <a:defPPr marR="0" lvl="0" algn="l" rtl="0">
                  <a:lnSpc>
                    <a:spcPct val="100000"/>
                  </a:lnSpc>
                  <a:spcBef>
                    <a:spcPts val="0"/>
                  </a:spcBef>
                  <a:spcAft>
                    <a:spcPts val="0"/>
                  </a:spcAft>
                </a:defPPr>
                <a:lvl1pPr>
                  <a:lnSpc>
                    <a:spcPct val="125000"/>
                  </a:lnSpc>
                  <a:defRPr sz="3200">
                    <a:solidFill>
                      <a:srgbClr val="1F2329">
                        <a:alpha val="100000"/>
                      </a:srgbClr>
                    </a:solidFill>
                    <a:latin typeface="Roboto"/>
                  </a:defRPr>
                </a:lvl1pPr>
              </a:lstStyle>
              <a:p>
                <a:r>
                  <a:rPr lang="en-US" altLang="zh-CN" dirty="0"/>
                  <a:t>where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𝜷</m:t>
                    </m:r>
                  </m:oMath>
                </a14:m>
                <a:r>
                  <a:rPr lang="el-GR" altLang="zh-CN" dirty="0"/>
                  <a:t> </a:t>
                </a:r>
                <a:r>
                  <a:rPr lang="en-US" altLang="zh-CN" dirty="0"/>
                  <a:t>is a regularization parameter,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𝑺</m:t>
                    </m:r>
                  </m:oMath>
                </a14:m>
                <a:r>
                  <a:rPr lang="en-US" altLang="zh-CN" dirty="0"/>
                  <a:t> is the similarity matrix with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𝒔</m:t>
                        </m:r>
                      </m:e>
                      <m:sub>
                        <m:r>
                          <a:rPr lang="en-US" altLang="zh-CN" b="1" i="1" dirty="0" smtClean="0">
                            <a:latin typeface="Cambria Math" panose="02040503050406030204" pitchFamily="18" charset="0"/>
                          </a:rPr>
                          <m:t>𝒋</m:t>
                        </m:r>
                      </m:sub>
                    </m:sSub>
                    <m:r>
                      <a:rPr lang="en-US" altLang="zh-CN" b="1" i="1" dirty="0">
                        <a:latin typeface="Cambria Math" panose="02040503050406030204" pitchFamily="18" charset="0"/>
                      </a:rPr>
                      <m:t> </m:t>
                    </m:r>
                  </m:oMath>
                </a14:m>
                <a:r>
                  <a:rPr lang="en-US" altLang="zh-CN" dirty="0"/>
                  <a:t>denoting its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 </m:t>
                    </m:r>
                  </m:oMath>
                </a14:m>
                <a:r>
                  <a:rPr lang="en-US" altLang="zh-CN" dirty="0" err="1"/>
                  <a:t>th</a:t>
                </a:r>
                <a:r>
                  <a:rPr lang="en-US" altLang="zh-CN" dirty="0"/>
                  <a:t> column,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𝑳</m:t>
                    </m:r>
                  </m:oMath>
                </a14:m>
                <a:r>
                  <a:rPr lang="en-US" altLang="zh-CN" dirty="0"/>
                  <a:t> represents the graph Laplacian, and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𝑸</m:t>
                    </m:r>
                  </m:oMath>
                </a14:m>
                <a:r>
                  <a:rPr lang="en-US" altLang="zh-CN" dirty="0"/>
                  <a:t> is a matrix whose orthonormal columns capture the intrinsic clustering structure of the data. By simultaneously minimizing the trace term and the regularization term, the method encourages data points with high similarity to be closely connected, while promoting sparsity and stability in the learned graph, thus facilitating robust clustering.</a:t>
                </a:r>
              </a:p>
            </p:txBody>
          </p:sp>
        </mc:Choice>
        <mc:Fallback>
          <p:sp>
            <p:nvSpPr>
              <p:cNvPr id="21" name="文本框 20">
                <a:extLst>
                  <a:ext uri="{FF2B5EF4-FFF2-40B4-BE49-F238E27FC236}">
                    <a16:creationId xmlns:a16="http://schemas.microsoft.com/office/drawing/2014/main" id="{8D9A7C54-CFC4-8F28-BBD9-C9C577D9A77C}"/>
                  </a:ext>
                </a:extLst>
              </p:cNvPr>
              <p:cNvSpPr txBox="1">
                <a:spLocks noRot="1" noChangeAspect="1" noMove="1" noResize="1" noEditPoints="1" noAdjustHandles="1" noChangeArrowheads="1" noChangeShapeType="1" noTextEdit="1"/>
              </p:cNvSpPr>
              <p:nvPr/>
            </p:nvSpPr>
            <p:spPr>
              <a:xfrm>
                <a:off x="629229" y="8232577"/>
                <a:ext cx="22013057" cy="6812121"/>
              </a:xfrm>
              <a:prstGeom prst="rect">
                <a:avLst/>
              </a:prstGeom>
              <a:blipFill>
                <a:blip r:embed="rId4"/>
                <a:stretch>
                  <a:fillRect l="-1096" t="-372"/>
                </a:stretch>
              </a:blipFill>
              <a:ln w="25400">
                <a:noFill/>
                <a:prstDash val="solid"/>
              </a:ln>
              <a:effectLst/>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F7170581-6533-5155-B874-21E4A2165F51}"/>
              </a:ext>
            </a:extLst>
          </p:cNvPr>
          <p:cNvPicPr>
            <a:picLocks noChangeAspect="1"/>
          </p:cNvPicPr>
          <p:nvPr/>
        </p:nvPicPr>
        <p:blipFill>
          <a:blip r:embed="rId5"/>
          <a:stretch>
            <a:fillRect/>
          </a:stretch>
        </p:blipFill>
        <p:spPr>
          <a:xfrm>
            <a:off x="1554736" y="4747140"/>
            <a:ext cx="20886275" cy="2754936"/>
          </a:xfrm>
          <a:prstGeom prst="rect">
            <a:avLst/>
          </a:prstGeom>
        </p:spPr>
      </p:pic>
    </p:spTree>
    <p:extLst>
      <p:ext uri="{BB962C8B-B14F-4D97-AF65-F5344CB8AC3E}">
        <p14:creationId xmlns:p14="http://schemas.microsoft.com/office/powerpoint/2010/main" val="70656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
          </p:nvPr>
        </p:nvSpPr>
        <p:spPr>
          <a:prstGeom prst="rect">
            <a:avLst/>
          </a:prstGeom>
        </p:spPr>
        <p:txBody>
          <a:bodyPr lIns="0" tIns="0" rIns="0" bIns="0" anchor="ctr"/>
          <a:lstStyle>
            <a:lvl1pPr algn="l">
              <a:lnSpc>
                <a:spcPct val="125000"/>
              </a:lnSpc>
              <a:defRPr sz="3200" b="0" i="0" u="none" strike="noStrike">
                <a:solidFill>
                  <a:srgbClr val="1F2329">
                    <a:alpha val="100000"/>
                  </a:srgbClr>
                </a:solidFill>
                <a:latin typeface="Roboto"/>
              </a:defRPr>
            </a:lvl1pPr>
          </a:lstStyle>
          <a:p>
            <a:pPr algn="l"/>
            <a:endParaRPr/>
          </a:p>
        </p:txBody>
      </p:sp>
      <p:sp>
        <p:nvSpPr>
          <p:cNvPr id="3" name="AutoShape 3"/>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Implementation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2" hasCustomPrompt="1"/>
          </p:nvPr>
        </p:nvSpPr>
        <p:spPr>
          <a:xfrm>
            <a:off x="629230" y="585439"/>
            <a:ext cx="16281400" cy="1714500"/>
          </a:xfrm>
          <a:prstGeom prst="rect">
            <a:avLst/>
          </a:prstGeom>
        </p:spPr>
        <p:txBody>
          <a:bodyPr wrap="square" lIns="0" tIns="0" rIns="0" bIns="0">
            <a:noAutofit/>
          </a:bodyPr>
          <a:lstStyle>
            <a:lvl1pPr algn="l">
              <a:lnSpc>
                <a:spcPct val="125000"/>
              </a:lnSpc>
              <a:defRPr sz="9000" b="1" i="0" u="none" strike="noStrike">
                <a:solidFill>
                  <a:srgbClr val="1F2329">
                    <a:alpha val="100000"/>
                  </a:srgbClr>
                </a:solidFill>
                <a:latin typeface="Roboto"/>
              </a:defRPr>
            </a:lvl1pPr>
          </a:lstStyle>
          <a:p>
            <a:pPr indent="0" algn="l">
              <a:lnSpc>
                <a:spcPct val="125000"/>
              </a:lnSpc>
            </a:pPr>
            <a:r>
              <a:rPr lang="en-US" sz="9000" b="1" i="0" u="none" strike="noStrike">
                <a:solidFill>
                  <a:srgbClr val="1F2329"/>
                </a:solidFill>
                <a:latin typeface="Roboto"/>
                <a:ea typeface="Roboto"/>
                <a:cs typeface="Roboto"/>
                <a:sym typeface="Roboto"/>
              </a:rPr>
              <a:t>Dataset &amp; Preprocessing</a:t>
            </a:r>
          </a:p>
        </p:txBody>
      </p:sp>
      <p:pic>
        <p:nvPicPr>
          <p:cNvPr id="3" name="Picture 3"/>
          <p:cNvPicPr>
            <a:picLocks noChangeAspect="1"/>
          </p:cNvPicPr>
          <p:nvPr/>
        </p:nvPicPr>
        <p:blipFill>
          <a:blip r:embed="rId3"/>
          <a:stretch>
            <a:fillRect/>
          </a:stretch>
        </p:blipFill>
        <p:spPr>
          <a:xfrm>
            <a:off x="1565043" y="3632200"/>
            <a:ext cx="7747000" cy="6451600"/>
          </a:xfrm>
          <a:prstGeom prst="rect">
            <a:avLst/>
          </a:prstGeom>
          <a:ln>
            <a:noFill/>
            <a:prstDash val="solid"/>
          </a:ln>
        </p:spPr>
      </p:pic>
      <p:pic>
        <p:nvPicPr>
          <p:cNvPr id="4" name="Picture 4"/>
          <p:cNvPicPr>
            <a:picLocks noChangeAspect="1"/>
          </p:cNvPicPr>
          <p:nvPr/>
        </p:nvPicPr>
        <p:blipFill>
          <a:blip r:embed="rId4"/>
          <a:stretch>
            <a:fillRect/>
          </a:stretch>
        </p:blipFill>
        <p:spPr>
          <a:xfrm>
            <a:off x="14045271" y="3886200"/>
            <a:ext cx="7416800" cy="6197600"/>
          </a:xfrm>
          <a:prstGeom prst="rect">
            <a:avLst/>
          </a:prstGeom>
          <a:ln>
            <a:noFill/>
            <a:prstDash val="solid"/>
          </a:ln>
        </p:spPr>
      </p:pic>
      <p:sp>
        <p:nvSpPr>
          <p:cNvPr id="5" name="AutoShape 5"/>
          <p:cNvSpPr/>
          <p:nvPr/>
        </p:nvSpPr>
        <p:spPr>
          <a:xfrm>
            <a:off x="2762250" y="10349726"/>
            <a:ext cx="5352585" cy="1447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7600" b="1" i="0" u="none" strike="noStrike">
                <a:solidFill>
                  <a:srgbClr val="1F2329"/>
                </a:solidFill>
                <a:latin typeface="Roboto"/>
                <a:ea typeface="Roboto"/>
                <a:cs typeface="Roboto"/>
                <a:sym typeface="Roboto"/>
              </a:rPr>
              <a:t>Two moons</a:t>
            </a:r>
            <a:endParaRPr lang="en-US" sz="1100"/>
          </a:p>
        </p:txBody>
      </p:sp>
      <p:sp>
        <p:nvSpPr>
          <p:cNvPr id="6" name="AutoShape 6"/>
          <p:cNvSpPr/>
          <p:nvPr/>
        </p:nvSpPr>
        <p:spPr>
          <a:xfrm>
            <a:off x="14910046" y="10349726"/>
            <a:ext cx="5687249" cy="1447800"/>
          </a:xfrm>
          <a:prstGeom prst="rect">
            <a:avLst/>
          </a:prstGeom>
          <a:noFill/>
          <a:ln w="25400">
            <a:noFill/>
            <a:prstDash val="solid"/>
          </a:ln>
        </p:spPr>
        <p:txBody>
          <a:bodyPr wrap="square" lIns="0" tIns="0" rIns="0" bIns="0" rtlCol="0" anchor="ctr">
            <a:noAutofit/>
          </a:bodyPr>
          <a:lstStyle/>
          <a:p>
            <a:pPr indent="0" algn="l">
              <a:lnSpc>
                <a:spcPct val="125000"/>
              </a:lnSpc>
              <a:defRPr/>
            </a:pPr>
            <a:r>
              <a:rPr lang="en-US" sz="7600" b="1" i="0" u="none" strike="noStrike">
                <a:solidFill>
                  <a:srgbClr val="1F2329"/>
                </a:solidFill>
                <a:latin typeface="Roboto"/>
                <a:ea typeface="Roboto"/>
                <a:cs typeface="Roboto"/>
                <a:sym typeface="Roboto"/>
              </a:rPr>
              <a:t>Three circles</a:t>
            </a:r>
            <a:endParaRPr lang="en-US" sz="1100"/>
          </a:p>
        </p:txBody>
      </p:sp>
      <p:sp>
        <p:nvSpPr>
          <p:cNvPr id="7" name="AutoShape 7"/>
          <p:cNvSpPr/>
          <p:nvPr/>
        </p:nvSpPr>
        <p:spPr>
          <a:xfrm>
            <a:off x="629230" y="2779287"/>
            <a:ext cx="13967379" cy="863600"/>
          </a:xfrm>
          <a:prstGeom prst="rect">
            <a:avLst/>
          </a:prstGeom>
          <a:noFill/>
          <a:ln w="25400">
            <a:noFill/>
            <a:prstDash val="solid"/>
          </a:ln>
          <a:effectLst/>
        </p:spPr>
        <p:txBody>
          <a:bodyPr wrap="square" lIns="0" tIns="0" rIns="0" bIns="0" rtlCol="0" anchor="ctr">
            <a:noAutofit/>
          </a:bodyPr>
          <a:lstStyle/>
          <a:p>
            <a:pPr indent="0" algn="l">
              <a:lnSpc>
                <a:spcPct val="125000"/>
              </a:lnSpc>
              <a:defRPr/>
            </a:pPr>
            <a:r>
              <a:rPr lang="en-US" sz="4500" b="1" i="0" u="none" strike="noStrike">
                <a:solidFill>
                  <a:srgbClr val="1F2329"/>
                </a:solidFill>
                <a:latin typeface="Roboto"/>
                <a:ea typeface="Roboto"/>
                <a:cs typeface="Roboto"/>
                <a:sym typeface="Roboto"/>
              </a:rPr>
              <a:t>Datasets used for evaluation during development</a:t>
            </a:r>
            <a:endParaRPr lang="en-US" sz="1100"/>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472</Words>
  <Application>Microsoft Macintosh PowerPoint</Application>
  <PresentationFormat>自定义</PresentationFormat>
  <Paragraphs>112</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20</vt:i4>
      </vt:variant>
    </vt:vector>
  </HeadingPairs>
  <TitlesOfParts>
    <vt:vector size="26" baseType="lpstr">
      <vt:lpstr>Times</vt:lpstr>
      <vt:lpstr>Arial</vt:lpstr>
      <vt:lpstr>Cambria Math</vt:lpstr>
      <vt:lpstr>Roboto</vt:lpstr>
      <vt:lpstr>Office 主题​​</vt:lpstr>
      <vt:lpstr>默认主题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u3637301@connect.hku.hk</cp:lastModifiedBy>
  <cp:revision>1</cp:revision>
  <dcterms:modified xsi:type="dcterms:W3CDTF">2025-03-24T12:45:15Z</dcterms:modified>
</cp:coreProperties>
</file>